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0" r:id="rId5"/>
    <p:sldId id="258" r:id="rId6"/>
    <p:sldId id="259" r:id="rId7"/>
    <p:sldId id="263" r:id="rId8"/>
    <p:sldId id="264" r:id="rId9"/>
    <p:sldId id="265" r:id="rId10"/>
    <p:sldId id="266" r:id="rId11"/>
    <p:sldId id="270" r:id="rId12"/>
    <p:sldId id="271" r:id="rId13"/>
    <p:sldId id="272" r:id="rId14"/>
    <p:sldId id="273" r:id="rId15"/>
    <p:sldId id="274" r:id="rId16"/>
    <p:sldId id="276" r:id="rId17"/>
    <p:sldId id="277" r:id="rId18"/>
    <p:sldId id="310" r:id="rId19"/>
    <p:sldId id="281" r:id="rId20"/>
    <p:sldId id="282" r:id="rId21"/>
    <p:sldId id="311" r:id="rId22"/>
    <p:sldId id="283" r:id="rId23"/>
    <p:sldId id="327" r:id="rId24"/>
    <p:sldId id="328" r:id="rId25"/>
    <p:sldId id="329" r:id="rId26"/>
    <p:sldId id="330" r:id="rId27"/>
    <p:sldId id="331" r:id="rId28"/>
    <p:sldId id="332" r:id="rId29"/>
    <p:sldId id="333" r:id="rId30"/>
    <p:sldId id="334" r:id="rId31"/>
    <p:sldId id="335" r:id="rId32"/>
    <p:sldId id="337" r:id="rId33"/>
    <p:sldId id="284" r:id="rId34"/>
    <p:sldId id="285" r:id="rId35"/>
    <p:sldId id="286" r:id="rId36"/>
    <p:sldId id="287" r:id="rId37"/>
    <p:sldId id="288" r:id="rId38"/>
    <p:sldId id="289" r:id="rId39"/>
    <p:sldId id="290" r:id="rId40"/>
    <p:sldId id="291" r:id="rId41"/>
    <p:sldId id="292" r:id="rId42"/>
    <p:sldId id="312" r:id="rId43"/>
    <p:sldId id="293" r:id="rId44"/>
    <p:sldId id="313" r:id="rId45"/>
    <p:sldId id="294" r:id="rId46"/>
    <p:sldId id="295" r:id="rId47"/>
    <p:sldId id="300" r:id="rId48"/>
    <p:sldId id="321" r:id="rId49"/>
    <p:sldId id="301" r:id="rId50"/>
    <p:sldId id="315" r:id="rId51"/>
    <p:sldId id="316" r:id="rId52"/>
    <p:sldId id="317" r:id="rId53"/>
    <p:sldId id="318" r:id="rId54"/>
    <p:sldId id="319" r:id="rId55"/>
    <p:sldId id="338" r:id="rId56"/>
    <p:sldId id="339" r:id="rId57"/>
    <p:sldId id="320" r:id="rId58"/>
    <p:sldId id="325" r:id="rId59"/>
    <p:sldId id="326" r:id="rId60"/>
    <p:sldId id="302" r:id="rId61"/>
    <p:sldId id="340" r:id="rId62"/>
    <p:sldId id="341" r:id="rId63"/>
    <p:sldId id="303" r:id="rId64"/>
    <p:sldId id="342" r:id="rId65"/>
    <p:sldId id="343" r:id="rId66"/>
    <p:sldId id="344" r:id="rId67"/>
    <p:sldId id="345" r:id="rId68"/>
    <p:sldId id="346" r:id="rId69"/>
    <p:sldId id="324" r:id="rId70"/>
    <p:sldId id="307" r:id="rId71"/>
    <p:sldId id="308" r:id="rId72"/>
    <p:sldId id="309" r:id="rId73"/>
    <p:sldId id="336"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4" d="100"/>
          <a:sy n="54" d="100"/>
        </p:scale>
        <p:origin x="690" y="60"/>
      </p:cViewPr>
      <p:guideLst>
        <p:guide orient="horz" pos="2160"/>
        <p:guide pos="2880"/>
      </p:guideLst>
    </p:cSldViewPr>
  </p:slideViewPr>
  <p:notesTextViewPr>
    <p:cViewPr>
      <p:scale>
        <a:sx n="1" d="1"/>
        <a:sy n="1" d="1"/>
      </p:scale>
      <p:origin x="0" y="0"/>
    </p:cViewPr>
  </p:notesTextViewPr>
  <p:sorterViewPr>
    <p:cViewPr>
      <p:scale>
        <a:sx n="100" d="100"/>
        <a:sy n="100" d="100"/>
      </p:scale>
      <p:origin x="0" y="91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5FFB47D3-BCC0-4BD0-8AE4-25A4DCE23787}" type="datetimeFigureOut">
              <a:rPr lang="fr-FR" smtClean="0"/>
              <a:pPr/>
              <a:t>18/12/2019</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2738824-9C57-4307-8629-09A294AEB2E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FFB47D3-BCC0-4BD0-8AE4-25A4DCE23787}" type="datetimeFigureOut">
              <a:rPr lang="fr-FR" smtClean="0"/>
              <a:pPr/>
              <a:t>18/12/2019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738824-9C57-4307-8629-09A294AEB2E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FFB47D3-BCC0-4BD0-8AE4-25A4DCE23787}" type="datetimeFigureOut">
              <a:rPr lang="fr-FR" smtClean="0"/>
              <a:pPr/>
              <a:t>18/12/2019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738824-9C57-4307-8629-09A294AEB2E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5FFB47D3-BCC0-4BD0-8AE4-25A4DCE23787}" type="datetimeFigureOut">
              <a:rPr lang="fr-FR" smtClean="0"/>
              <a:pPr/>
              <a:t>18/12/2019</a:t>
            </a:fld>
            <a:endParaRPr lang="fr-FR"/>
          </a:p>
        </p:txBody>
      </p:sp>
      <p:sp>
        <p:nvSpPr>
          <p:cNvPr id="9" name="Espace réservé du numéro de diapositive 8"/>
          <p:cNvSpPr>
            <a:spLocks noGrp="1"/>
          </p:cNvSpPr>
          <p:nvPr>
            <p:ph type="sldNum" sz="quarter" idx="15"/>
          </p:nvPr>
        </p:nvSpPr>
        <p:spPr/>
        <p:txBody>
          <a:bodyPr rtlCol="0"/>
          <a:lstStyle/>
          <a:p>
            <a:fld id="{C2738824-9C57-4307-8629-09A294AEB2E4}"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FFB47D3-BCC0-4BD0-8AE4-25A4DCE23787}" type="datetimeFigureOut">
              <a:rPr lang="fr-FR" smtClean="0"/>
              <a:pPr/>
              <a:t>18/12/2019</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2738824-9C57-4307-8629-09A294AEB2E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5FFB47D3-BCC0-4BD0-8AE4-25A4DCE23787}" type="datetimeFigureOut">
              <a:rPr lang="fr-FR" smtClean="0"/>
              <a:pPr/>
              <a:t>18/12/2019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738824-9C57-4307-8629-09A294AEB2E4}"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5FFB47D3-BCC0-4BD0-8AE4-25A4DCE23787}" type="datetimeFigureOut">
              <a:rPr lang="fr-FR" smtClean="0"/>
              <a:pPr/>
              <a:t>18/12/2019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738824-9C57-4307-8629-09A294AEB2E4}"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5FFB47D3-BCC0-4BD0-8AE4-25A4DCE23787}" type="datetimeFigureOut">
              <a:rPr lang="fr-FR" smtClean="0"/>
              <a:pPr/>
              <a:t>18/12/2019</a:t>
            </a:fld>
            <a:endParaRPr lang="fr-FR"/>
          </a:p>
        </p:txBody>
      </p:sp>
      <p:sp>
        <p:nvSpPr>
          <p:cNvPr id="7" name="Espace réservé du numéro de diapositive 6"/>
          <p:cNvSpPr>
            <a:spLocks noGrp="1"/>
          </p:cNvSpPr>
          <p:nvPr>
            <p:ph type="sldNum" sz="quarter" idx="11"/>
          </p:nvPr>
        </p:nvSpPr>
        <p:spPr/>
        <p:txBody>
          <a:bodyPr rtlCol="0"/>
          <a:lstStyle/>
          <a:p>
            <a:fld id="{C2738824-9C57-4307-8629-09A294AEB2E4}"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FB47D3-BCC0-4BD0-8AE4-25A4DCE23787}" type="datetimeFigureOut">
              <a:rPr lang="fr-FR" smtClean="0"/>
              <a:pPr/>
              <a:t>18/12/2019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738824-9C57-4307-8629-09A294AEB2E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5FFB47D3-BCC0-4BD0-8AE4-25A4DCE23787}" type="datetimeFigureOut">
              <a:rPr lang="fr-FR" smtClean="0"/>
              <a:pPr/>
              <a:t>18/12/2019</a:t>
            </a:fld>
            <a:endParaRPr lang="fr-FR"/>
          </a:p>
        </p:txBody>
      </p:sp>
      <p:sp>
        <p:nvSpPr>
          <p:cNvPr id="22" name="Espace réservé du numéro de diapositive 21"/>
          <p:cNvSpPr>
            <a:spLocks noGrp="1"/>
          </p:cNvSpPr>
          <p:nvPr>
            <p:ph type="sldNum" sz="quarter" idx="15"/>
          </p:nvPr>
        </p:nvSpPr>
        <p:spPr/>
        <p:txBody>
          <a:bodyPr rtlCol="0"/>
          <a:lstStyle/>
          <a:p>
            <a:fld id="{C2738824-9C57-4307-8629-09A294AEB2E4}"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5FFB47D3-BCC0-4BD0-8AE4-25A4DCE23787}" type="datetimeFigureOut">
              <a:rPr lang="fr-FR" smtClean="0"/>
              <a:pPr/>
              <a:t>18/12/2019</a:t>
            </a:fld>
            <a:endParaRPr lang="fr-FR"/>
          </a:p>
        </p:txBody>
      </p:sp>
      <p:sp>
        <p:nvSpPr>
          <p:cNvPr id="18" name="Espace réservé du numéro de diapositive 17"/>
          <p:cNvSpPr>
            <a:spLocks noGrp="1"/>
          </p:cNvSpPr>
          <p:nvPr>
            <p:ph type="sldNum" sz="quarter" idx="11"/>
          </p:nvPr>
        </p:nvSpPr>
        <p:spPr/>
        <p:txBody>
          <a:bodyPr rtlCol="0"/>
          <a:lstStyle/>
          <a:p>
            <a:fld id="{C2738824-9C57-4307-8629-09A294AEB2E4}"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FFB47D3-BCC0-4BD0-8AE4-25A4DCE23787}" type="datetimeFigureOut">
              <a:rPr lang="fr-FR" smtClean="0"/>
              <a:pPr/>
              <a:t>18/12/2019</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2738824-9C57-4307-8629-09A294AEB2E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07704" y="2348880"/>
            <a:ext cx="6550496" cy="2016224"/>
          </a:xfrm>
        </p:spPr>
        <p:txBody>
          <a:bodyPr>
            <a:noAutofit/>
          </a:bodyPr>
          <a:lstStyle/>
          <a:p>
            <a:pPr algn="ctr"/>
            <a:r>
              <a:rPr lang="fr-FR" sz="4400" dirty="0">
                <a:latin typeface="Times New Roman" pitchFamily="18" charset="0"/>
                <a:cs typeface="Times New Roman" pitchFamily="18" charset="0"/>
              </a:rPr>
              <a:t>Fabrication du vinaigre de figues de barbarie</a:t>
            </a:r>
          </a:p>
        </p:txBody>
      </p:sp>
      <p:sp>
        <p:nvSpPr>
          <p:cNvPr id="3" name="Sous-titre 2"/>
          <p:cNvSpPr>
            <a:spLocks noGrp="1"/>
          </p:cNvSpPr>
          <p:nvPr>
            <p:ph type="subTitle" idx="1"/>
          </p:nvPr>
        </p:nvSpPr>
        <p:spPr>
          <a:xfrm>
            <a:off x="2286000" y="5229200"/>
            <a:ext cx="6678488" cy="1145722"/>
          </a:xfrm>
        </p:spPr>
        <p:txBody>
          <a:bodyPr>
            <a:noAutofit/>
          </a:bodyPr>
          <a:lstStyle/>
          <a:p>
            <a:pPr algn="r"/>
            <a:r>
              <a:rPr lang="fr-FR" sz="2000" dirty="0">
                <a:solidFill>
                  <a:schemeClr val="accent1">
                    <a:lumMod val="75000"/>
                  </a:schemeClr>
                </a:solidFill>
                <a:latin typeface="Times New Roman" pitchFamily="18" charset="0"/>
                <a:cs typeface="Times New Roman" pitchFamily="18" charset="0"/>
              </a:rPr>
              <a:t>Animée par : Nabil RAHRAH</a:t>
            </a:r>
          </a:p>
          <a:p>
            <a:pPr algn="r"/>
            <a:r>
              <a:rPr lang="fr-FR" sz="2000" dirty="0">
                <a:solidFill>
                  <a:schemeClr val="accent1">
                    <a:lumMod val="75000"/>
                  </a:schemeClr>
                </a:solidFill>
                <a:latin typeface="Times New Roman" pitchFamily="18" charset="0"/>
                <a:cs typeface="Times New Roman" pitchFamily="18" charset="0"/>
              </a:rPr>
              <a:t>Expert en Industries Alimentaires</a:t>
            </a:r>
          </a:p>
          <a:p>
            <a:pPr algn="r"/>
            <a:r>
              <a:rPr lang="fr-FR" sz="2000" dirty="0">
                <a:solidFill>
                  <a:schemeClr val="accent1">
                    <a:lumMod val="75000"/>
                  </a:schemeClr>
                </a:solidFill>
                <a:latin typeface="Times New Roman" pitchFamily="18" charset="0"/>
                <a:cs typeface="Times New Roman" pitchFamily="18" charset="0"/>
              </a:rPr>
              <a:t>Sousse _du 12 au 13/12/2019</a:t>
            </a:r>
          </a:p>
        </p:txBody>
      </p:sp>
      <p:pic>
        <p:nvPicPr>
          <p:cNvPr id="1026" name="Picture 2" descr="C:\Users\hela_r\Desktop\vinaigre.jpg"/>
          <p:cNvPicPr>
            <a:picLocks noChangeAspect="1" noChangeArrowheads="1"/>
          </p:cNvPicPr>
          <p:nvPr/>
        </p:nvPicPr>
        <p:blipFill>
          <a:blip r:embed="rId2" cstate="print"/>
          <a:srcRect/>
          <a:stretch>
            <a:fillRect/>
          </a:stretch>
        </p:blipFill>
        <p:spPr bwMode="auto">
          <a:xfrm>
            <a:off x="7000892" y="142852"/>
            <a:ext cx="1876425" cy="2438400"/>
          </a:xfrm>
          <a:prstGeom prst="rect">
            <a:avLst/>
          </a:prstGeom>
          <a:noFill/>
        </p:spPr>
      </p:pic>
      <p:pic>
        <p:nvPicPr>
          <p:cNvPr id="5" name="Picture 2" descr="C:\Users\hela_r\Desktop\vinaigre.jpg"/>
          <p:cNvPicPr>
            <a:picLocks noChangeAspect="1" noChangeArrowheads="1"/>
          </p:cNvPicPr>
          <p:nvPr/>
        </p:nvPicPr>
        <p:blipFill>
          <a:blip r:embed="rId2" cstate="print"/>
          <a:srcRect/>
          <a:stretch>
            <a:fillRect/>
          </a:stretch>
        </p:blipFill>
        <p:spPr bwMode="auto">
          <a:xfrm>
            <a:off x="1763688" y="0"/>
            <a:ext cx="1372369" cy="2438400"/>
          </a:xfrm>
          <a:prstGeom prst="rect">
            <a:avLst/>
          </a:prstGeom>
          <a:noFill/>
        </p:spPr>
      </p:pic>
    </p:spTree>
    <p:extLst>
      <p:ext uri="{BB962C8B-B14F-4D97-AF65-F5344CB8AC3E}">
        <p14:creationId xmlns:p14="http://schemas.microsoft.com/office/powerpoint/2010/main" val="167215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7467600" cy="5328592"/>
          </a:xfrm>
        </p:spPr>
        <p:txBody>
          <a:bodyPr>
            <a:normAutofit/>
          </a:bodyPr>
          <a:lstStyle/>
          <a:p>
            <a:pPr marL="0" indent="0" algn="just">
              <a:buNone/>
            </a:pPr>
            <a:r>
              <a:rPr lang="fr-FR" dirty="0"/>
              <a:t> Le figuier de Barbarie donne des fleurs et des</a:t>
            </a:r>
          </a:p>
          <a:p>
            <a:pPr marL="0" indent="0">
              <a:buNone/>
            </a:pPr>
            <a:r>
              <a:rPr lang="fr-FR" dirty="0"/>
              <a:t>fruits en abondance. Les fleurs apparaissent sur le dessus des raquettes, de couleur jaune, orange ou rouge. Ces fleurs sont comestibles, comme le fruit. </a:t>
            </a:r>
          </a:p>
          <a:p>
            <a:pPr marL="0" indent="0" algn="just">
              <a:buNone/>
            </a:pPr>
            <a:r>
              <a:rPr lang="fr-FR" dirty="0"/>
              <a:t>Le fruit a une chair d'une couleur variant du jaune clair au rouge violacé et dont le goût se révèle délicieux et subtil. Ses graines, riches en vitamines et en oligoéléments, lui confèrent de nombreuses propriétés et c'est à partir de ces graines que l'on obtient une huile très recherchée </a:t>
            </a:r>
          </a:p>
          <a:p>
            <a:pPr marL="0" indent="0">
              <a:buNone/>
            </a:pPr>
            <a:r>
              <a:rPr lang="fr-FR" dirty="0"/>
              <a:t>Dans certaines zones arides la plante peut donner des fruits deux fois par an.</a:t>
            </a:r>
          </a:p>
          <a:p>
            <a:pPr marL="0" indent="0">
              <a:buNone/>
            </a:pPr>
            <a:r>
              <a:rPr lang="fr-FR" dirty="0"/>
              <a:t> </a:t>
            </a:r>
          </a:p>
        </p:txBody>
      </p:sp>
    </p:spTree>
    <p:extLst>
      <p:ext uri="{BB962C8B-B14F-4D97-AF65-F5344CB8AC3E}">
        <p14:creationId xmlns:p14="http://schemas.microsoft.com/office/powerpoint/2010/main" val="78322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Schéma illustrant les différentes parties du figuier de Barbarie</a:t>
            </a:r>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1941" y="1600200"/>
            <a:ext cx="4158117"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70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7385248" cy="868958"/>
          </a:xfrm>
        </p:spPr>
        <p:txBody>
          <a:bodyPr>
            <a:normAutofit fontScale="90000"/>
          </a:bodyPr>
          <a:lstStyle/>
          <a:p>
            <a:br>
              <a:rPr lang="fr-FR" b="1" dirty="0"/>
            </a:br>
            <a:r>
              <a:rPr lang="fr-FR" b="1" dirty="0"/>
              <a:t>Utilisations: Alimentation humaine</a:t>
            </a:r>
            <a:br>
              <a:rPr lang="fr-FR" b="1" dirty="0"/>
            </a:br>
            <a:endParaRPr lang="fr-FR" dirty="0"/>
          </a:p>
        </p:txBody>
      </p:sp>
      <p:sp>
        <p:nvSpPr>
          <p:cNvPr id="3" name="Espace réservé du contenu 2"/>
          <p:cNvSpPr>
            <a:spLocks noGrp="1"/>
          </p:cNvSpPr>
          <p:nvPr>
            <p:ph sz="quarter" idx="1"/>
          </p:nvPr>
        </p:nvSpPr>
        <p:spPr>
          <a:xfrm>
            <a:off x="457200" y="1412776"/>
            <a:ext cx="7467600" cy="5061176"/>
          </a:xfrm>
        </p:spPr>
        <p:txBody>
          <a:bodyPr>
            <a:normAutofit/>
          </a:bodyPr>
          <a:lstStyle/>
          <a:p>
            <a:pPr marL="0" indent="0" algn="just">
              <a:buNone/>
            </a:pPr>
            <a:r>
              <a:rPr lang="fr-FR" dirty="0"/>
              <a:t> </a:t>
            </a:r>
            <a:r>
              <a:rPr lang="fr-FR" b="1" dirty="0"/>
              <a:t>Fruit : </a:t>
            </a:r>
            <a:r>
              <a:rPr lang="fr-FR" dirty="0"/>
              <a:t>Il existe près de 200 espèces d’</a:t>
            </a:r>
            <a:r>
              <a:rPr lang="fr-FR" i="1" dirty="0"/>
              <a:t>Opuntia</a:t>
            </a:r>
            <a:r>
              <a:rPr lang="fr-FR" dirty="0"/>
              <a:t>, mais seuls les fruits d’une vingtaine d’espèces sont exploités. Les fruits sont connus par leurs teneurs élevées en sucre, minéraux et vitamines. Ils sont produits et vendus en été et en automne, selon la</a:t>
            </a:r>
          </a:p>
          <a:p>
            <a:pPr marL="0" indent="0" algn="just">
              <a:buNone/>
            </a:pPr>
            <a:r>
              <a:rPr lang="fr-FR" dirty="0"/>
              <a:t>précocité de la variété. </a:t>
            </a:r>
          </a:p>
          <a:p>
            <a:pPr marL="0" indent="0" algn="just">
              <a:buNone/>
            </a:pPr>
            <a:r>
              <a:rPr lang="fr-FR" dirty="0"/>
              <a:t>Au Mexique, par exemple, ces fruits comestibles appelés « </a:t>
            </a:r>
            <a:r>
              <a:rPr lang="fr-FR" dirty="0" err="1"/>
              <a:t>tuna</a:t>
            </a:r>
            <a:r>
              <a:rPr lang="fr-FR" dirty="0"/>
              <a:t> », sont commercialisés à l’état frais ou transformé : séchés, congelés, sous forme de confit, de jus et d’alcool</a:t>
            </a:r>
          </a:p>
        </p:txBody>
      </p:sp>
    </p:spTree>
    <p:extLst>
      <p:ext uri="{BB962C8B-B14F-4D97-AF65-F5344CB8AC3E}">
        <p14:creationId xmlns:p14="http://schemas.microsoft.com/office/powerpoint/2010/main" val="3402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Cladode</a:t>
            </a:r>
            <a:endParaRPr lang="fr-FR" dirty="0"/>
          </a:p>
        </p:txBody>
      </p:sp>
      <p:sp>
        <p:nvSpPr>
          <p:cNvPr id="3" name="Espace réservé du contenu 2"/>
          <p:cNvSpPr>
            <a:spLocks noGrp="1"/>
          </p:cNvSpPr>
          <p:nvPr>
            <p:ph sz="quarter" idx="1"/>
          </p:nvPr>
        </p:nvSpPr>
        <p:spPr/>
        <p:txBody>
          <a:bodyPr/>
          <a:lstStyle/>
          <a:p>
            <a:pPr marL="0" indent="0" algn="just">
              <a:buNone/>
            </a:pPr>
            <a:r>
              <a:rPr lang="fr-FR" dirty="0"/>
              <a:t>Les jeunes cladodes sont consommées en tant que légume car elles sont tendres et fibreuses. Leur valeur nutritive est similaire à celle d’un grand nombre de légumes et feuilles. </a:t>
            </a:r>
          </a:p>
          <a:p>
            <a:pPr marL="0" indent="0" algn="just">
              <a:buNone/>
            </a:pPr>
            <a:r>
              <a:rPr lang="fr-FR" dirty="0"/>
              <a:t>Elles sont riches en eau, en hydrates de carbone, en protéines, en vitamine C et β-carotène qui est un précurseur de la vitamine A. </a:t>
            </a:r>
          </a:p>
          <a:p>
            <a:pPr marL="0" indent="0" algn="just">
              <a:buNone/>
            </a:pPr>
            <a:r>
              <a:rPr lang="fr-FR" dirty="0"/>
              <a:t>Ces jeunes cladodes sont appelés « </a:t>
            </a:r>
            <a:r>
              <a:rPr lang="fr-FR" dirty="0" err="1"/>
              <a:t>Napolitos</a:t>
            </a:r>
            <a:r>
              <a:rPr lang="fr-FR" dirty="0"/>
              <a:t> » au Mexique où elles sont considérées comme un légume traditionnel depuis des siècles. Elles sont consommées à l’état frais ou après cuisson en tant que légume vert</a:t>
            </a:r>
          </a:p>
        </p:txBody>
      </p:sp>
    </p:spTree>
    <p:extLst>
      <p:ext uri="{BB962C8B-B14F-4D97-AF65-F5344CB8AC3E}">
        <p14:creationId xmlns:p14="http://schemas.microsoft.com/office/powerpoint/2010/main" val="155192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Cladode (suite)</a:t>
            </a:r>
          </a:p>
        </p:txBody>
      </p:sp>
      <p:sp>
        <p:nvSpPr>
          <p:cNvPr id="3" name="Espace réservé du contenu 2"/>
          <p:cNvSpPr>
            <a:spLocks noGrp="1"/>
          </p:cNvSpPr>
          <p:nvPr>
            <p:ph sz="quarter" idx="1"/>
          </p:nvPr>
        </p:nvSpPr>
        <p:spPr/>
        <p:txBody>
          <a:bodyPr>
            <a:normAutofit/>
          </a:bodyPr>
          <a:lstStyle/>
          <a:p>
            <a:pPr marL="0" indent="0" algn="just">
              <a:buNone/>
            </a:pPr>
            <a:r>
              <a:rPr lang="fr-FR" dirty="0"/>
              <a:t>Elles sont conseillées pour les diabètes à </a:t>
            </a:r>
            <a:r>
              <a:rPr lang="fr-FR" dirty="0" err="1"/>
              <a:t>diabétisme</a:t>
            </a:r>
            <a:r>
              <a:rPr lang="fr-FR" dirty="0"/>
              <a:t> indépendant de l’insuline, car leur consommation peut améliorer le contrôle du sucre chez ces patients et peut réduire le taux du cholestérol dans le sang</a:t>
            </a:r>
          </a:p>
          <a:p>
            <a:pPr marL="0" indent="0" algn="just">
              <a:buNone/>
            </a:pPr>
            <a:r>
              <a:rPr lang="fr-FR" dirty="0"/>
              <a:t>Les cladodes ont été traditionnellement utilisés comme un substitut de viande pendant les périodes de jeûne, elles sont aujourd'hui servies avec un repas semblable à des haricots </a:t>
            </a:r>
            <a:r>
              <a:rPr lang="en-US" dirty="0" err="1"/>
              <a:t>verts</a:t>
            </a:r>
            <a:r>
              <a:rPr lang="en-US" dirty="0"/>
              <a:t> </a:t>
            </a:r>
          </a:p>
          <a:p>
            <a:pPr marL="0" indent="0">
              <a:buNone/>
            </a:pPr>
            <a:endParaRPr lang="fr-FR" dirty="0"/>
          </a:p>
        </p:txBody>
      </p:sp>
    </p:spTree>
    <p:extLst>
      <p:ext uri="{BB962C8B-B14F-4D97-AF65-F5344CB8AC3E}">
        <p14:creationId xmlns:p14="http://schemas.microsoft.com/office/powerpoint/2010/main" val="115668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normAutofit fontScale="90000"/>
          </a:bodyPr>
          <a:lstStyle/>
          <a:p>
            <a:r>
              <a:rPr lang="fr-FR" b="1" dirty="0"/>
              <a:t>Production de fourrage pour le bétail</a:t>
            </a:r>
            <a:br>
              <a:rPr lang="fr-FR" b="1" dirty="0"/>
            </a:br>
            <a:endParaRPr lang="fr-FR" dirty="0"/>
          </a:p>
        </p:txBody>
      </p:sp>
      <p:sp>
        <p:nvSpPr>
          <p:cNvPr id="3" name="Espace réservé du contenu 2"/>
          <p:cNvSpPr>
            <a:spLocks noGrp="1"/>
          </p:cNvSpPr>
          <p:nvPr>
            <p:ph sz="quarter" idx="1"/>
          </p:nvPr>
        </p:nvSpPr>
        <p:spPr>
          <a:xfrm>
            <a:off x="457200" y="980728"/>
            <a:ext cx="7467600" cy="5493224"/>
          </a:xfrm>
        </p:spPr>
        <p:txBody>
          <a:bodyPr>
            <a:normAutofit/>
          </a:bodyPr>
          <a:lstStyle/>
          <a:p>
            <a:pPr marL="0" indent="0" algn="just">
              <a:buNone/>
            </a:pPr>
            <a:r>
              <a:rPr lang="fr-FR" dirty="0"/>
              <a:t>L’utilisation du figuier de Barbarie dans l’alimentation des zones arides et sa production dans ces zones est plus rentable que celle d’autres espèces fourragères comme le maïs et le sorgho.</a:t>
            </a:r>
          </a:p>
          <a:p>
            <a:pPr marL="0" indent="0" algn="just">
              <a:buNone/>
            </a:pPr>
            <a:r>
              <a:rPr lang="fr-FR" dirty="0"/>
              <a:t> Il est cultivé comme espèce fourragère dans plusieurs pays dans le but d’assurer un stock alimentaire pour le bétail dans le cas d’une situation critique de sécheresse.</a:t>
            </a:r>
          </a:p>
          <a:p>
            <a:pPr marL="0" indent="0" algn="just">
              <a:buNone/>
            </a:pPr>
            <a:r>
              <a:rPr lang="fr-FR" dirty="0"/>
              <a:t> Un certain nombre de pays : Mexique, USA, Brésil, Pérou, etc. produisent des quantités importantes de</a:t>
            </a:r>
          </a:p>
          <a:p>
            <a:pPr marL="0" indent="0" algn="just">
              <a:buNone/>
            </a:pPr>
            <a:r>
              <a:rPr lang="fr-FR" dirty="0"/>
              <a:t>cladodes en tant qu’aliment pour le bétail. Les cladodes sont appréciées par le bétail, car elles sont riches en eau, en fibre, en protéine et en éléments minéraux. </a:t>
            </a:r>
          </a:p>
          <a:p>
            <a:pPr marL="0" indent="0" algn="just">
              <a:buNone/>
            </a:pPr>
            <a:endParaRPr lang="fr-FR" dirty="0"/>
          </a:p>
        </p:txBody>
      </p:sp>
    </p:spTree>
    <p:extLst>
      <p:ext uri="{BB962C8B-B14F-4D97-AF65-F5344CB8AC3E}">
        <p14:creationId xmlns:p14="http://schemas.microsoft.com/office/powerpoint/2010/main" val="283056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7355160" cy="432048"/>
          </a:xfrm>
        </p:spPr>
        <p:txBody>
          <a:bodyPr>
            <a:normAutofit fontScale="90000"/>
          </a:bodyPr>
          <a:lstStyle/>
          <a:p>
            <a:pPr algn="ctr"/>
            <a:br>
              <a:rPr lang="fr-FR" b="1" dirty="0"/>
            </a:br>
            <a:r>
              <a:rPr lang="fr-FR" b="1" dirty="0"/>
              <a:t>Apiculture</a:t>
            </a:r>
            <a:endParaRPr lang="fr-FR" dirty="0"/>
          </a:p>
        </p:txBody>
      </p:sp>
      <p:sp>
        <p:nvSpPr>
          <p:cNvPr id="3" name="Espace réservé du contenu 2"/>
          <p:cNvSpPr>
            <a:spLocks noGrp="1"/>
          </p:cNvSpPr>
          <p:nvPr>
            <p:ph sz="quarter" idx="1"/>
          </p:nvPr>
        </p:nvSpPr>
        <p:spPr>
          <a:xfrm>
            <a:off x="457200" y="980728"/>
            <a:ext cx="7499176" cy="5493224"/>
          </a:xfrm>
        </p:spPr>
        <p:txBody>
          <a:bodyPr/>
          <a:lstStyle/>
          <a:p>
            <a:pPr marL="0" indent="0">
              <a:buNone/>
            </a:pPr>
            <a:endParaRPr lang="fr-FR" dirty="0"/>
          </a:p>
          <a:p>
            <a:pPr marL="0" indent="0">
              <a:buNone/>
            </a:pPr>
            <a:r>
              <a:rPr lang="fr-FR" dirty="0"/>
              <a:t>Le cactus est une plante à floraison abondante et son cycle de floraison peut s’étendre</a:t>
            </a:r>
          </a:p>
          <a:p>
            <a:pPr marL="0" indent="0">
              <a:buNone/>
            </a:pPr>
            <a:r>
              <a:rPr lang="fr-FR" dirty="0"/>
              <a:t>de 3 à 6 mois selon la région et la variété. Sa floraison attire les abeilles en masses par</a:t>
            </a:r>
          </a:p>
          <a:p>
            <a:pPr marL="0" indent="0">
              <a:buNone/>
            </a:pPr>
            <a:r>
              <a:rPr lang="fr-FR" dirty="0"/>
              <a:t>leurs grandes fleurs de couleur jaune, leur pollen abondant et leur nectar. Elle assure</a:t>
            </a:r>
          </a:p>
          <a:p>
            <a:pPr marL="0" indent="0">
              <a:buNone/>
            </a:pPr>
            <a:r>
              <a:rPr lang="fr-FR" dirty="0"/>
              <a:t>l’activité des abeilles pour une certaine </a:t>
            </a:r>
            <a:r>
              <a:rPr lang="fr-FR"/>
              <a:t>période.</a:t>
            </a:r>
            <a:endParaRPr lang="fr-FR" dirty="0"/>
          </a:p>
        </p:txBody>
      </p:sp>
    </p:spTree>
    <p:extLst>
      <p:ext uri="{BB962C8B-B14F-4D97-AF65-F5344CB8AC3E}">
        <p14:creationId xmlns:p14="http://schemas.microsoft.com/office/powerpoint/2010/main" val="291320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467600" cy="720080"/>
          </a:xfrm>
        </p:spPr>
        <p:txBody>
          <a:bodyPr>
            <a:normAutofit fontScale="90000"/>
          </a:bodyPr>
          <a:lstStyle/>
          <a:p>
            <a:pPr algn="ctr"/>
            <a:r>
              <a:rPr lang="fr-FR" b="1" dirty="0"/>
              <a:t>Les sous produits du figuier de barbarie</a:t>
            </a:r>
          </a:p>
        </p:txBody>
      </p:sp>
      <p:sp>
        <p:nvSpPr>
          <p:cNvPr id="3" name="Espace réservé du contenu 2"/>
          <p:cNvSpPr>
            <a:spLocks noGrp="1"/>
          </p:cNvSpPr>
          <p:nvPr>
            <p:ph sz="quarter" idx="1"/>
          </p:nvPr>
        </p:nvSpPr>
        <p:spPr>
          <a:xfrm>
            <a:off x="467544" y="1412776"/>
            <a:ext cx="7704856" cy="5256584"/>
          </a:xfrm>
        </p:spPr>
        <p:txBody>
          <a:bodyPr>
            <a:normAutofit fontScale="85000" lnSpcReduction="20000"/>
          </a:bodyPr>
          <a:lstStyle/>
          <a:p>
            <a:pPr marL="0" indent="0">
              <a:buNone/>
            </a:pPr>
            <a:r>
              <a:rPr lang="fr-FR" b="1" dirty="0"/>
              <a:t> </a:t>
            </a:r>
            <a:r>
              <a:rPr lang="fr-FR" sz="2900" b="1" dirty="0"/>
              <a:t>Production des huiles </a:t>
            </a:r>
            <a:endParaRPr lang="fr-FR" sz="2900" dirty="0"/>
          </a:p>
          <a:p>
            <a:pPr marL="0" indent="0" algn="just">
              <a:buNone/>
            </a:pPr>
            <a:r>
              <a:rPr lang="fr-FR" sz="3800" dirty="0"/>
              <a:t>L’huile extraite des graines du fruit du figuier de Barbarie</a:t>
            </a:r>
          </a:p>
          <a:p>
            <a:pPr marL="0" indent="0" algn="just">
              <a:buNone/>
            </a:pPr>
            <a:r>
              <a:rPr lang="fr-FR" sz="3800" dirty="0"/>
              <a:t>appartient à la famille des huiles polyinsaturées comme la plupart des huiles végétales.</a:t>
            </a:r>
          </a:p>
          <a:p>
            <a:pPr marL="0" indent="0" algn="just">
              <a:buNone/>
            </a:pPr>
            <a:r>
              <a:rPr lang="fr-FR" sz="3800" dirty="0"/>
              <a:t>La valeur commerciale de cette huile est intéressante en raison de ses particularités cosmétiques recherchées. </a:t>
            </a:r>
          </a:p>
          <a:p>
            <a:pPr marL="0" indent="0" algn="just">
              <a:buNone/>
            </a:pPr>
            <a:r>
              <a:rPr lang="fr-FR" sz="3800" dirty="0"/>
              <a:t>Elle est riche en acide gras insaturé comme l’acide linoléique</a:t>
            </a:r>
          </a:p>
          <a:p>
            <a:pPr marL="0" indent="0" algn="just">
              <a:buNone/>
            </a:pPr>
            <a:r>
              <a:rPr lang="fr-FR" sz="3800" dirty="0"/>
              <a:t>(64,43%) et l’acide oléique (18,46%). </a:t>
            </a:r>
            <a:endParaRPr lang="fr-FR" sz="3800" dirty="0">
              <a:solidFill>
                <a:srgbClr val="FF0000"/>
              </a:solidFill>
            </a:endParaRPr>
          </a:p>
        </p:txBody>
      </p:sp>
    </p:spTree>
    <p:extLst>
      <p:ext uri="{BB962C8B-B14F-4D97-AF65-F5344CB8AC3E}">
        <p14:creationId xmlns:p14="http://schemas.microsoft.com/office/powerpoint/2010/main" val="188515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lstStyle/>
          <a:p>
            <a:r>
              <a:rPr lang="fr-FR" b="1" dirty="0"/>
              <a:t>Production des huiles</a:t>
            </a:r>
          </a:p>
        </p:txBody>
      </p:sp>
      <p:sp>
        <p:nvSpPr>
          <p:cNvPr id="3" name="Espace réservé du contenu 2"/>
          <p:cNvSpPr>
            <a:spLocks noGrp="1"/>
          </p:cNvSpPr>
          <p:nvPr>
            <p:ph sz="quarter" idx="1"/>
          </p:nvPr>
        </p:nvSpPr>
        <p:spPr>
          <a:xfrm>
            <a:off x="457200" y="1412776"/>
            <a:ext cx="7467600" cy="5061176"/>
          </a:xfrm>
        </p:spPr>
        <p:txBody>
          <a:bodyPr>
            <a:normAutofit lnSpcReduction="10000"/>
          </a:bodyPr>
          <a:lstStyle/>
          <a:p>
            <a:pPr marL="0" indent="0" algn="just">
              <a:buNone/>
            </a:pPr>
            <a:r>
              <a:rPr lang="fr-FR" sz="2800" dirty="0"/>
              <a:t>Parmi les acides gras saturés, le plus important est l’acide palmitique (12,60%) et l’acide stéarique (2,82%). </a:t>
            </a:r>
          </a:p>
          <a:p>
            <a:pPr marL="0" indent="0" algn="just">
              <a:buNone/>
            </a:pPr>
            <a:r>
              <a:rPr lang="fr-FR" sz="2800" dirty="0"/>
              <a:t>Par contre, sa particularité réside dans sa richesse en matière insaponifiable (stérols et tocophérols). </a:t>
            </a:r>
          </a:p>
          <a:p>
            <a:pPr marL="0" indent="0" algn="just">
              <a:buNone/>
            </a:pPr>
            <a:r>
              <a:rPr lang="fr-FR" sz="2800" dirty="0"/>
              <a:t>Cette caractéristique pourrait être un levier pour son exploitation dans le domaine de la cosmétologie; étant donné les effets bénéfiques de ces substances sur </a:t>
            </a:r>
            <a:r>
              <a:rPr lang="fr-FR" sz="2800" dirty="0">
                <a:solidFill>
                  <a:srgbClr val="FF0000"/>
                </a:solidFill>
              </a:rPr>
              <a:t>l’élasticité de la peau, le métabolisme cellulaire et la restauration de la structure cutanée.</a:t>
            </a:r>
          </a:p>
          <a:p>
            <a:endParaRPr lang="fr-FR" dirty="0"/>
          </a:p>
        </p:txBody>
      </p:sp>
      <p:pic>
        <p:nvPicPr>
          <p:cNvPr id="51202" name="Picture 2" descr="Résultat de recherche d'images pour &quot;image de vinaigre de figue de barbarie&quot;"/>
          <p:cNvPicPr>
            <a:picLocks noChangeAspect="1" noChangeArrowheads="1"/>
          </p:cNvPicPr>
          <p:nvPr/>
        </p:nvPicPr>
        <p:blipFill>
          <a:blip r:embed="rId2" cstate="print"/>
          <a:srcRect/>
          <a:stretch>
            <a:fillRect/>
          </a:stretch>
        </p:blipFill>
        <p:spPr bwMode="auto">
          <a:xfrm>
            <a:off x="5786446" y="142853"/>
            <a:ext cx="1928826" cy="1143007"/>
          </a:xfrm>
          <a:prstGeom prst="rect">
            <a:avLst/>
          </a:prstGeom>
          <a:noFill/>
        </p:spPr>
      </p:pic>
    </p:spTree>
    <p:extLst>
      <p:ext uri="{BB962C8B-B14F-4D97-AF65-F5344CB8AC3E}">
        <p14:creationId xmlns:p14="http://schemas.microsoft.com/office/powerpoint/2010/main" val="19165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467600" cy="779492"/>
          </a:xfrm>
        </p:spPr>
        <p:txBody>
          <a:bodyPr/>
          <a:lstStyle/>
          <a:p>
            <a:r>
              <a:rPr lang="fr-FR" b="1" dirty="0"/>
              <a:t>Production de colorants </a:t>
            </a:r>
            <a:endParaRPr lang="fr-FR" dirty="0"/>
          </a:p>
        </p:txBody>
      </p:sp>
      <p:sp>
        <p:nvSpPr>
          <p:cNvPr id="3" name="Espace réservé du contenu 2"/>
          <p:cNvSpPr>
            <a:spLocks noGrp="1"/>
          </p:cNvSpPr>
          <p:nvPr>
            <p:ph sz="quarter" idx="1"/>
          </p:nvPr>
        </p:nvSpPr>
        <p:spPr>
          <a:xfrm>
            <a:off x="457200" y="1772816"/>
            <a:ext cx="7467600" cy="4701136"/>
          </a:xfrm>
        </p:spPr>
        <p:txBody>
          <a:bodyPr>
            <a:normAutofit/>
          </a:bodyPr>
          <a:lstStyle/>
          <a:p>
            <a:pPr marL="0" indent="0">
              <a:buNone/>
            </a:pPr>
            <a:r>
              <a:rPr lang="fr-FR" dirty="0"/>
              <a:t>les deux colorants extraits à partir de la figue de</a:t>
            </a:r>
          </a:p>
          <a:p>
            <a:pPr marL="0" indent="0">
              <a:buNone/>
            </a:pPr>
            <a:r>
              <a:rPr lang="fr-FR" dirty="0"/>
              <a:t>barbarie sont le carmin et la </a:t>
            </a:r>
            <a:r>
              <a:rPr lang="fr-FR" dirty="0" err="1"/>
              <a:t>bétalaine</a:t>
            </a:r>
            <a:r>
              <a:rPr lang="fr-FR" dirty="0"/>
              <a:t> </a:t>
            </a:r>
            <a:r>
              <a:rPr lang="fr-FR" b="1" dirty="0"/>
              <a:t>:</a:t>
            </a:r>
          </a:p>
          <a:p>
            <a:pPr marL="0" indent="0">
              <a:buNone/>
            </a:pPr>
            <a:r>
              <a:rPr lang="fr-FR" dirty="0"/>
              <a:t> Carmin : c’est un colorant naturel de couleur rouge carmin (acide </a:t>
            </a:r>
            <a:r>
              <a:rPr lang="fr-FR" dirty="0" err="1"/>
              <a:t>carminique</a:t>
            </a:r>
            <a:r>
              <a:rPr lang="fr-FR" dirty="0"/>
              <a:t>).</a:t>
            </a:r>
          </a:p>
          <a:p>
            <a:pPr marL="0" indent="0">
              <a:buNone/>
            </a:pPr>
            <a:r>
              <a:rPr lang="fr-FR" dirty="0"/>
              <a:t>Actuellement il est de nouveau très recherché par les industries alimentaires et cosmétiques pour ses caractères biochimiques. </a:t>
            </a:r>
          </a:p>
        </p:txBody>
      </p:sp>
    </p:spTree>
    <p:extLst>
      <p:ext uri="{BB962C8B-B14F-4D97-AF65-F5344CB8AC3E}">
        <p14:creationId xmlns:p14="http://schemas.microsoft.com/office/powerpoint/2010/main" val="287719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Présentations mutuelles</a:t>
            </a:r>
            <a:br>
              <a:rPr lang="fr-FR" b="1" dirty="0"/>
            </a:br>
            <a:endParaRPr lang="fr-FR" b="1" dirty="0"/>
          </a:p>
        </p:txBody>
      </p:sp>
      <p:sp>
        <p:nvSpPr>
          <p:cNvPr id="3" name="Espace réservé du contenu 2"/>
          <p:cNvSpPr>
            <a:spLocks noGrp="1"/>
          </p:cNvSpPr>
          <p:nvPr>
            <p:ph sz="quarter" idx="1"/>
          </p:nvPr>
        </p:nvSpPr>
        <p:spPr>
          <a:xfrm>
            <a:off x="457200" y="1412776"/>
            <a:ext cx="7467600" cy="5061176"/>
          </a:xfrm>
        </p:spPr>
        <p:txBody>
          <a:bodyPr>
            <a:normAutofit/>
          </a:bodyPr>
          <a:lstStyle/>
          <a:p>
            <a:pPr marL="0" indent="0">
              <a:buNone/>
            </a:pPr>
            <a:endParaRPr lang="fr-FR" sz="2800" dirty="0"/>
          </a:p>
          <a:p>
            <a:r>
              <a:rPr lang="fr-FR" sz="2800" dirty="0"/>
              <a:t>Bienvenue</a:t>
            </a:r>
          </a:p>
          <a:p>
            <a:r>
              <a:rPr lang="fr-FR" sz="2800" dirty="0"/>
              <a:t>Nom Prénom</a:t>
            </a:r>
          </a:p>
          <a:p>
            <a:r>
              <a:rPr lang="fr-FR" sz="2800" dirty="0"/>
              <a:t>Niveau d’instruction</a:t>
            </a:r>
          </a:p>
          <a:p>
            <a:r>
              <a:rPr lang="fr-FR" sz="2800" dirty="0"/>
              <a:t>Structure d’affectation</a:t>
            </a:r>
          </a:p>
          <a:p>
            <a:r>
              <a:rPr lang="fr-FR" sz="2800" dirty="0"/>
              <a:t>Formation complémentaire réalisée/thématique</a:t>
            </a:r>
          </a:p>
          <a:p>
            <a:r>
              <a:rPr lang="fr-FR" sz="2800" dirty="0"/>
              <a:t>Attentes</a:t>
            </a:r>
          </a:p>
        </p:txBody>
      </p:sp>
      <p:pic>
        <p:nvPicPr>
          <p:cNvPr id="4" name="Espace réservé du contenu 7"/>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988840"/>
            <a:ext cx="1661160" cy="1767840"/>
          </a:xfrm>
          <a:prstGeom prst="rect">
            <a:avLst/>
          </a:prstGeom>
        </p:spPr>
      </p:pic>
    </p:spTree>
    <p:extLst>
      <p:ext uri="{BB962C8B-B14F-4D97-AF65-F5344CB8AC3E}">
        <p14:creationId xmlns:p14="http://schemas.microsoft.com/office/powerpoint/2010/main" val="296379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7467600" cy="666328"/>
          </a:xfrm>
        </p:spPr>
        <p:txBody>
          <a:bodyPr/>
          <a:lstStyle/>
          <a:p>
            <a:pPr algn="ctr"/>
            <a:r>
              <a:rPr lang="fr-FR" b="1" dirty="0"/>
              <a:t>Production de colorants </a:t>
            </a:r>
            <a:endParaRPr lang="fr-FR" dirty="0"/>
          </a:p>
        </p:txBody>
      </p:sp>
      <p:sp>
        <p:nvSpPr>
          <p:cNvPr id="3" name="Espace réservé du contenu 2"/>
          <p:cNvSpPr>
            <a:spLocks noGrp="1"/>
          </p:cNvSpPr>
          <p:nvPr>
            <p:ph sz="quarter" idx="1"/>
          </p:nvPr>
        </p:nvSpPr>
        <p:spPr>
          <a:xfrm>
            <a:off x="467544" y="1412776"/>
            <a:ext cx="7632848" cy="4873752"/>
          </a:xfrm>
        </p:spPr>
        <p:txBody>
          <a:bodyPr>
            <a:normAutofit fontScale="92500"/>
          </a:bodyPr>
          <a:lstStyle/>
          <a:p>
            <a:pPr marL="0" indent="0">
              <a:buNone/>
            </a:pPr>
            <a:r>
              <a:rPr lang="fr-FR" dirty="0"/>
              <a:t> le fruit de cactus de couleur rouge ou pourpre contient de la </a:t>
            </a:r>
            <a:r>
              <a:rPr lang="fr-FR" dirty="0" err="1"/>
              <a:t>bétalaine</a:t>
            </a:r>
            <a:r>
              <a:rPr lang="fr-FR" dirty="0"/>
              <a:t>, qui peut être utilisée principalement comme colorant d’aliments qui ne requièrent pas de</a:t>
            </a:r>
          </a:p>
          <a:p>
            <a:pPr marL="0" indent="0">
              <a:buNone/>
            </a:pPr>
            <a:r>
              <a:rPr lang="fr-FR" dirty="0"/>
              <a:t>traitement thermique tels que les glaces alimentaires, les yaourts, les friandises, les desserts, les sirops et les sauces. </a:t>
            </a:r>
          </a:p>
          <a:p>
            <a:pPr marL="0" indent="0">
              <a:buNone/>
            </a:pPr>
            <a:r>
              <a:rPr lang="fr-FR" dirty="0"/>
              <a:t>Ces colorants naturels n’ont pas un E-numéro ; ce qui permet au produit alimentaire coloré par ces substances naturelles de garder un label « Bio ». </a:t>
            </a:r>
          </a:p>
          <a:p>
            <a:pPr marL="0" indent="0">
              <a:buNone/>
            </a:pPr>
            <a:r>
              <a:rPr lang="fr-FR" dirty="0"/>
              <a:t>Ces colorants extraits de légumes et fruits fournissent des substances supplémentaires nécessaires à l’augmentation de la valeur nutritionnelle du produit</a:t>
            </a:r>
          </a:p>
          <a:p>
            <a:pPr marL="0" indent="0">
              <a:buNone/>
            </a:pPr>
            <a:r>
              <a:rPr lang="fr-FR" dirty="0"/>
              <a:t>concerné.</a:t>
            </a:r>
          </a:p>
        </p:txBody>
      </p:sp>
    </p:spTree>
    <p:extLst>
      <p:ext uri="{BB962C8B-B14F-4D97-AF65-F5344CB8AC3E}">
        <p14:creationId xmlns:p14="http://schemas.microsoft.com/office/powerpoint/2010/main" val="320256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Production du vinaigre</a:t>
            </a:r>
          </a:p>
        </p:txBody>
      </p:sp>
      <p:sp>
        <p:nvSpPr>
          <p:cNvPr id="3" name="Espace réservé du contenu 2"/>
          <p:cNvSpPr>
            <a:spLocks noGrp="1"/>
          </p:cNvSpPr>
          <p:nvPr>
            <p:ph sz="quarter" idx="1"/>
          </p:nvPr>
        </p:nvSpPr>
        <p:spPr/>
        <p:txBody>
          <a:bodyPr/>
          <a:lstStyle/>
          <a:p>
            <a:pPr marL="0" indent="0">
              <a:buNone/>
            </a:pPr>
            <a:endParaRPr lang="fr-FR" dirty="0"/>
          </a:p>
          <a:p>
            <a:pPr marL="0" indent="0" algn="just">
              <a:buNone/>
            </a:pPr>
            <a:r>
              <a:rPr lang="fr-FR" dirty="0"/>
              <a:t>Le vinaigre, est un liquide acide obtenu grâce à l’oxygénation de l’éthanol dans le vin, la bière, le cidre et d’autres boissons fermentées.</a:t>
            </a:r>
          </a:p>
          <a:p>
            <a:pPr marL="0" indent="0" algn="just">
              <a:buNone/>
            </a:pPr>
            <a:r>
              <a:rPr lang="fr-FR" dirty="0"/>
              <a:t>L’acide tartrique et l’acide citrique se retrouvent en plus faibles concentrations dans les vinaigres naturels. </a:t>
            </a:r>
          </a:p>
          <a:p>
            <a:pPr marL="0" indent="0">
              <a:buNone/>
            </a:pPr>
            <a:endParaRPr lang="fr-FR" dirty="0"/>
          </a:p>
        </p:txBody>
      </p:sp>
      <p:pic>
        <p:nvPicPr>
          <p:cNvPr id="2050" name="Picture 2" descr="C:\Users\hela_r\Desktop\vinaigre.jpg"/>
          <p:cNvPicPr>
            <a:picLocks noChangeAspect="1" noChangeArrowheads="1"/>
          </p:cNvPicPr>
          <p:nvPr/>
        </p:nvPicPr>
        <p:blipFill>
          <a:blip r:embed="rId2" cstate="print"/>
          <a:srcRect/>
          <a:stretch>
            <a:fillRect/>
          </a:stretch>
        </p:blipFill>
        <p:spPr bwMode="auto">
          <a:xfrm>
            <a:off x="6143636" y="4000504"/>
            <a:ext cx="1876425" cy="2438400"/>
          </a:xfrm>
          <a:prstGeom prst="rect">
            <a:avLst/>
          </a:prstGeom>
          <a:noFill/>
        </p:spPr>
      </p:pic>
    </p:spTree>
    <p:extLst>
      <p:ext uri="{BB962C8B-B14F-4D97-AF65-F5344CB8AC3E}">
        <p14:creationId xmlns:p14="http://schemas.microsoft.com/office/powerpoint/2010/main" val="39428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467600" cy="778098"/>
          </a:xfrm>
        </p:spPr>
        <p:txBody>
          <a:bodyPr>
            <a:normAutofit fontScale="90000"/>
          </a:bodyPr>
          <a:lstStyle/>
          <a:p>
            <a:r>
              <a:rPr lang="fr-FR" b="1" dirty="0"/>
              <a:t>Autres utilisations</a:t>
            </a:r>
            <a:br>
              <a:rPr lang="fr-FR" b="1" dirty="0"/>
            </a:br>
            <a:endParaRPr lang="fr-FR" dirty="0"/>
          </a:p>
        </p:txBody>
      </p:sp>
      <p:sp>
        <p:nvSpPr>
          <p:cNvPr id="3" name="Espace réservé du contenu 2"/>
          <p:cNvSpPr>
            <a:spLocks noGrp="1"/>
          </p:cNvSpPr>
          <p:nvPr>
            <p:ph sz="quarter" idx="1"/>
          </p:nvPr>
        </p:nvSpPr>
        <p:spPr>
          <a:xfrm>
            <a:off x="457200" y="908720"/>
            <a:ext cx="7787208" cy="5565232"/>
          </a:xfrm>
        </p:spPr>
        <p:txBody>
          <a:bodyPr>
            <a:normAutofit/>
          </a:bodyPr>
          <a:lstStyle/>
          <a:p>
            <a:pPr marL="0" indent="0" algn="just">
              <a:buNone/>
            </a:pPr>
            <a:r>
              <a:rPr lang="fr-FR" dirty="0"/>
              <a:t> </a:t>
            </a:r>
            <a:r>
              <a:rPr lang="fr-FR" b="1" dirty="0"/>
              <a:t>Engrais vert : </a:t>
            </a:r>
            <a:r>
              <a:rPr lang="fr-FR" dirty="0"/>
              <a:t>Les résidus des raquettes ou des fruits et les autres parties de la plante constituent un excellent fertilisant.</a:t>
            </a:r>
          </a:p>
          <a:p>
            <a:pPr marL="0" indent="0" algn="just">
              <a:buNone/>
            </a:pPr>
            <a:r>
              <a:rPr lang="fr-FR" dirty="0"/>
              <a:t> </a:t>
            </a:r>
            <a:r>
              <a:rPr lang="fr-FR" b="1" dirty="0"/>
              <a:t>Protection : </a:t>
            </a:r>
            <a:r>
              <a:rPr lang="fr-FR" dirty="0"/>
              <a:t>Cette plante constitue des haies vives qui permettent la fixation des</a:t>
            </a:r>
          </a:p>
          <a:p>
            <a:pPr marL="0" indent="0" algn="just">
              <a:buNone/>
            </a:pPr>
            <a:r>
              <a:rPr lang="fr-FR" dirty="0"/>
              <a:t>terrains ravinés par les pluies et stabilisent les terres sablonneuses et sont infranchissables aux animaux sauvages. Elles nécessitent peu d'entretien tout en offrant la richesse de leurs fruits et de leurs raquettes. Néanmoins, il faut tenir compte du caractère invasif de cette plante.</a:t>
            </a:r>
          </a:p>
          <a:p>
            <a:pPr marL="0" indent="0" algn="just">
              <a:buNone/>
            </a:pPr>
            <a:r>
              <a:rPr lang="fr-FR" dirty="0"/>
              <a:t> </a:t>
            </a:r>
            <a:r>
              <a:rPr lang="fr-FR" b="1" dirty="0"/>
              <a:t>Combustible : </a:t>
            </a:r>
            <a:r>
              <a:rPr lang="fr-FR" dirty="0"/>
              <a:t>C'est une plante qui fournit un excellent bois de chauffage et une flamme éclairante</a:t>
            </a:r>
          </a:p>
        </p:txBody>
      </p:sp>
    </p:spTree>
    <p:extLst>
      <p:ext uri="{BB962C8B-B14F-4D97-AF65-F5344CB8AC3E}">
        <p14:creationId xmlns:p14="http://schemas.microsoft.com/office/powerpoint/2010/main" val="397122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2. Figue de barbarie</a:t>
            </a:r>
            <a:br>
              <a:rPr lang="fr-FR" b="1" dirty="0"/>
            </a:br>
            <a:endParaRPr lang="fr-FR" dirty="0"/>
          </a:p>
        </p:txBody>
      </p:sp>
      <p:sp>
        <p:nvSpPr>
          <p:cNvPr id="3" name="Espace réservé du contenu 2"/>
          <p:cNvSpPr>
            <a:spLocks noGrp="1"/>
          </p:cNvSpPr>
          <p:nvPr>
            <p:ph sz="quarter" idx="1"/>
          </p:nvPr>
        </p:nvSpPr>
        <p:spPr>
          <a:xfrm>
            <a:off x="457200" y="1196752"/>
            <a:ext cx="7467600" cy="5277200"/>
          </a:xfrm>
        </p:spPr>
        <p:txBody>
          <a:bodyPr>
            <a:normAutofit/>
          </a:bodyPr>
          <a:lstStyle/>
          <a:p>
            <a:pPr marL="0" indent="0">
              <a:buNone/>
            </a:pPr>
            <a:r>
              <a:rPr lang="fr-FR" b="1" dirty="0"/>
              <a:t>Description du fruit</a:t>
            </a:r>
          </a:p>
          <a:p>
            <a:r>
              <a:rPr lang="fr-FR" dirty="0"/>
              <a:t>C’est une grosse baie charnue et ovoïde ou piriformes, uniloculaires de (4 à 8 cm), de couleur variant du jaune clair au rouge violacé, est lui aussi revêtu de piquants </a:t>
            </a:r>
            <a:endParaRPr lang="fr-FR" b="1" dirty="0"/>
          </a:p>
          <a:p>
            <a:r>
              <a:rPr lang="fr-FR" dirty="0"/>
              <a:t>La pulpe est juteuse et sucrée, rouge ou jaune, qui contient de nombreuses petites graines environ 300 graines pour un fruit de 160 g, le poids de la baie varie de (67 g à 216 g), offrant un large spectre de couleurs, blanche (</a:t>
            </a:r>
            <a:r>
              <a:rPr lang="fr-FR" i="1" dirty="0" err="1"/>
              <a:t>muscareda</a:t>
            </a:r>
            <a:r>
              <a:rPr lang="fr-FR" dirty="0"/>
              <a:t>), jaune (</a:t>
            </a:r>
            <a:r>
              <a:rPr lang="fr-FR" i="1" dirty="0" err="1"/>
              <a:t>sulfarina</a:t>
            </a:r>
            <a:r>
              <a:rPr lang="fr-FR" dirty="0"/>
              <a:t>) et rouge (</a:t>
            </a:r>
            <a:r>
              <a:rPr lang="fr-FR" i="1" dirty="0" err="1"/>
              <a:t>sanguina</a:t>
            </a:r>
            <a:r>
              <a:rPr lang="fr-FR" dirty="0"/>
              <a:t>). Les composés rouges sont les </a:t>
            </a:r>
            <a:r>
              <a:rPr lang="fr-FR" dirty="0" err="1"/>
              <a:t>bétacyanines</a:t>
            </a:r>
            <a:r>
              <a:rPr lang="fr-FR" dirty="0"/>
              <a:t> et les jaunes sont les </a:t>
            </a:r>
            <a:r>
              <a:rPr lang="fr-FR" dirty="0" err="1"/>
              <a:t>bétaxanthines</a:t>
            </a:r>
            <a:endParaRPr lang="fr-FR" dirty="0"/>
          </a:p>
        </p:txBody>
      </p:sp>
    </p:spTree>
    <p:extLst>
      <p:ext uri="{BB962C8B-B14F-4D97-AF65-F5344CB8AC3E}">
        <p14:creationId xmlns:p14="http://schemas.microsoft.com/office/powerpoint/2010/main" val="841929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Composition biochimique de la figue de barbarie</a:t>
            </a:r>
            <a:br>
              <a:rPr lang="fr-FR" b="1" dirty="0"/>
            </a:br>
            <a:endParaRPr lang="fr-FR" dirty="0"/>
          </a:p>
        </p:txBody>
      </p:sp>
      <p:sp>
        <p:nvSpPr>
          <p:cNvPr id="3" name="Espace réservé du contenu 2"/>
          <p:cNvSpPr>
            <a:spLocks noGrp="1"/>
          </p:cNvSpPr>
          <p:nvPr>
            <p:ph sz="quarter" idx="1"/>
          </p:nvPr>
        </p:nvSpPr>
        <p:spPr>
          <a:xfrm>
            <a:off x="395536" y="1052736"/>
            <a:ext cx="7467600" cy="5449816"/>
          </a:xfrm>
        </p:spPr>
        <p:txBody>
          <a:bodyPr>
            <a:normAutofit/>
          </a:bodyPr>
          <a:lstStyle/>
          <a:p>
            <a:pPr algn="just"/>
            <a:r>
              <a:rPr lang="fr-FR" dirty="0"/>
              <a:t>La valeur nutritive varie en fonction de la variété, l’âge des raquettes, l’évolution thermo-pluviométrique au cours de l’année, le type de sol et les pratiques agricoles.</a:t>
            </a:r>
            <a:r>
              <a:rPr lang="fr-FR" b="1" dirty="0"/>
              <a:t> </a:t>
            </a:r>
            <a:r>
              <a:rPr lang="fr-FR" dirty="0"/>
              <a:t>La composition chimique de la pulpe, l’écorce et les graines de la figue de barbarie sont présentés dans le tableau ci-après:</a:t>
            </a:r>
          </a:p>
          <a:p>
            <a:pPr marL="0" indent="0">
              <a:buNone/>
            </a:pPr>
            <a:endParaRPr lang="fr-FR" b="1" dirty="0"/>
          </a:p>
        </p:txBody>
      </p:sp>
      <p:graphicFrame>
        <p:nvGraphicFramePr>
          <p:cNvPr id="4" name="Tableau 3"/>
          <p:cNvGraphicFramePr>
            <a:graphicFrameLocks noGrp="1"/>
          </p:cNvGraphicFramePr>
          <p:nvPr>
            <p:extLst>
              <p:ext uri="{D42A27DB-BD31-4B8C-83A1-F6EECF244321}">
                <p14:modId xmlns:p14="http://schemas.microsoft.com/office/powerpoint/2010/main" val="1006592248"/>
              </p:ext>
            </p:extLst>
          </p:nvPr>
        </p:nvGraphicFramePr>
        <p:xfrm>
          <a:off x="971600" y="3933056"/>
          <a:ext cx="6696744" cy="2377440"/>
        </p:xfrm>
        <a:graphic>
          <a:graphicData uri="http://schemas.openxmlformats.org/drawingml/2006/table">
            <a:tbl>
              <a:tblPr firstRow="1" bandRow="1">
                <a:tableStyleId>{5C22544A-7EE6-4342-B048-85BDC9FD1C3A}</a:tableStyleId>
              </a:tblPr>
              <a:tblGrid>
                <a:gridCol w="1939317">
                  <a:extLst>
                    <a:ext uri="{9D8B030D-6E8A-4147-A177-3AD203B41FA5}">
                      <a16:colId xmlns:a16="http://schemas.microsoft.com/office/drawing/2014/main" val="20000"/>
                    </a:ext>
                  </a:extLst>
                </a:gridCol>
                <a:gridCol w="1511481">
                  <a:extLst>
                    <a:ext uri="{9D8B030D-6E8A-4147-A177-3AD203B41FA5}">
                      <a16:colId xmlns:a16="http://schemas.microsoft.com/office/drawing/2014/main" val="20001"/>
                    </a:ext>
                  </a:extLst>
                </a:gridCol>
                <a:gridCol w="1622973">
                  <a:extLst>
                    <a:ext uri="{9D8B030D-6E8A-4147-A177-3AD203B41FA5}">
                      <a16:colId xmlns:a16="http://schemas.microsoft.com/office/drawing/2014/main" val="20002"/>
                    </a:ext>
                  </a:extLst>
                </a:gridCol>
                <a:gridCol w="1622973">
                  <a:extLst>
                    <a:ext uri="{9D8B030D-6E8A-4147-A177-3AD203B41FA5}">
                      <a16:colId xmlns:a16="http://schemas.microsoft.com/office/drawing/2014/main" val="20003"/>
                    </a:ext>
                  </a:extLst>
                </a:gridCol>
              </a:tblGrid>
              <a:tr h="212193">
                <a:tc>
                  <a:txBody>
                    <a:bodyPr/>
                    <a:lstStyle/>
                    <a:p>
                      <a:r>
                        <a:rPr lang="fr-FR" sz="2000" dirty="0"/>
                        <a:t>Constituants</a:t>
                      </a:r>
                    </a:p>
                  </a:txBody>
                  <a:tcPr/>
                </a:tc>
                <a:tc>
                  <a:txBody>
                    <a:bodyPr/>
                    <a:lstStyle/>
                    <a:p>
                      <a:r>
                        <a:rPr lang="fr-FR" sz="2000" dirty="0"/>
                        <a:t>Pulpe</a:t>
                      </a:r>
                    </a:p>
                  </a:txBody>
                  <a:tcPr/>
                </a:tc>
                <a:tc>
                  <a:txBody>
                    <a:bodyPr/>
                    <a:lstStyle/>
                    <a:p>
                      <a:r>
                        <a:rPr lang="fr-FR" sz="2000" dirty="0"/>
                        <a:t>écorce</a:t>
                      </a:r>
                    </a:p>
                  </a:txBody>
                  <a:tcPr/>
                </a:tc>
                <a:tc>
                  <a:txBody>
                    <a:bodyPr/>
                    <a:lstStyle/>
                    <a:p>
                      <a:r>
                        <a:rPr lang="fr-FR" sz="2000" dirty="0"/>
                        <a:t>graines</a:t>
                      </a:r>
                    </a:p>
                  </a:txBody>
                  <a:tcPr/>
                </a:tc>
                <a:extLst>
                  <a:ext uri="{0D108BD9-81ED-4DB2-BD59-A6C34878D82A}">
                    <a16:rowId xmlns:a16="http://schemas.microsoft.com/office/drawing/2014/main" val="10000"/>
                  </a:ext>
                </a:extLst>
              </a:tr>
              <a:tr h="212193">
                <a:tc>
                  <a:txBody>
                    <a:bodyPr/>
                    <a:lstStyle/>
                    <a:p>
                      <a:r>
                        <a:rPr lang="fr-FR" sz="2000" dirty="0"/>
                        <a:t>Protéines</a:t>
                      </a:r>
                    </a:p>
                  </a:txBody>
                  <a:tcPr/>
                </a:tc>
                <a:tc>
                  <a:txBody>
                    <a:bodyPr/>
                    <a:lstStyle/>
                    <a:p>
                      <a:r>
                        <a:rPr lang="fr-FR" sz="2000" dirty="0"/>
                        <a:t>0.5-5.3</a:t>
                      </a:r>
                    </a:p>
                  </a:txBody>
                  <a:tcPr/>
                </a:tc>
                <a:tc>
                  <a:txBody>
                    <a:bodyPr/>
                    <a:lstStyle/>
                    <a:p>
                      <a:r>
                        <a:rPr lang="fr-FR" sz="2000" dirty="0"/>
                        <a:t>8.3</a:t>
                      </a:r>
                    </a:p>
                  </a:txBody>
                  <a:tcPr/>
                </a:tc>
                <a:tc>
                  <a:txBody>
                    <a:bodyPr/>
                    <a:lstStyle/>
                    <a:p>
                      <a:r>
                        <a:rPr lang="fr-FR" sz="2000" dirty="0"/>
                        <a:t>11.8</a:t>
                      </a:r>
                    </a:p>
                  </a:txBody>
                  <a:tcPr/>
                </a:tc>
                <a:extLst>
                  <a:ext uri="{0D108BD9-81ED-4DB2-BD59-A6C34878D82A}">
                    <a16:rowId xmlns:a16="http://schemas.microsoft.com/office/drawing/2014/main" val="10001"/>
                  </a:ext>
                </a:extLst>
              </a:tr>
              <a:tr h="212193">
                <a:tc>
                  <a:txBody>
                    <a:bodyPr/>
                    <a:lstStyle/>
                    <a:p>
                      <a:r>
                        <a:rPr lang="fr-FR" sz="2000" dirty="0"/>
                        <a:t>Lipides</a:t>
                      </a:r>
                    </a:p>
                  </a:txBody>
                  <a:tcPr/>
                </a:tc>
                <a:tc>
                  <a:txBody>
                    <a:bodyPr/>
                    <a:lstStyle/>
                    <a:p>
                      <a:r>
                        <a:rPr lang="fr-FR" sz="2000" dirty="0"/>
                        <a:t>0.1-1</a:t>
                      </a:r>
                    </a:p>
                  </a:txBody>
                  <a:tcPr/>
                </a:tc>
                <a:tc>
                  <a:txBody>
                    <a:bodyPr/>
                    <a:lstStyle/>
                    <a:p>
                      <a:r>
                        <a:rPr lang="fr-FR" sz="2000" dirty="0"/>
                        <a:t>2.4</a:t>
                      </a:r>
                    </a:p>
                  </a:txBody>
                  <a:tcPr/>
                </a:tc>
                <a:tc>
                  <a:txBody>
                    <a:bodyPr/>
                    <a:lstStyle/>
                    <a:p>
                      <a:r>
                        <a:rPr lang="fr-FR" sz="2000" dirty="0"/>
                        <a:t>6.7</a:t>
                      </a:r>
                    </a:p>
                  </a:txBody>
                  <a:tcPr/>
                </a:tc>
                <a:extLst>
                  <a:ext uri="{0D108BD9-81ED-4DB2-BD59-A6C34878D82A}">
                    <a16:rowId xmlns:a16="http://schemas.microsoft.com/office/drawing/2014/main" val="10002"/>
                  </a:ext>
                </a:extLst>
              </a:tr>
              <a:tr h="212193">
                <a:tc>
                  <a:txBody>
                    <a:bodyPr/>
                    <a:lstStyle/>
                    <a:p>
                      <a:r>
                        <a:rPr lang="fr-FR" sz="2000" dirty="0"/>
                        <a:t>Fibres</a:t>
                      </a:r>
                    </a:p>
                  </a:txBody>
                  <a:tcPr/>
                </a:tc>
                <a:tc>
                  <a:txBody>
                    <a:bodyPr/>
                    <a:lstStyle/>
                    <a:p>
                      <a:r>
                        <a:rPr lang="fr-FR" sz="2000" dirty="0"/>
                        <a:t>20.5</a:t>
                      </a:r>
                    </a:p>
                  </a:txBody>
                  <a:tcPr/>
                </a:tc>
                <a:tc>
                  <a:txBody>
                    <a:bodyPr/>
                    <a:lstStyle/>
                    <a:p>
                      <a:r>
                        <a:rPr lang="fr-FR" sz="2000" dirty="0"/>
                        <a:t>40.8</a:t>
                      </a:r>
                    </a:p>
                  </a:txBody>
                  <a:tcPr/>
                </a:tc>
                <a:tc>
                  <a:txBody>
                    <a:bodyPr/>
                    <a:lstStyle/>
                    <a:p>
                      <a:r>
                        <a:rPr lang="fr-FR" sz="2000" dirty="0"/>
                        <a:t>54.2</a:t>
                      </a:r>
                    </a:p>
                  </a:txBody>
                  <a:tcPr/>
                </a:tc>
                <a:extLst>
                  <a:ext uri="{0D108BD9-81ED-4DB2-BD59-A6C34878D82A}">
                    <a16:rowId xmlns:a16="http://schemas.microsoft.com/office/drawing/2014/main" val="10003"/>
                  </a:ext>
                </a:extLst>
              </a:tr>
              <a:tr h="212193">
                <a:tc>
                  <a:txBody>
                    <a:bodyPr/>
                    <a:lstStyle/>
                    <a:p>
                      <a:r>
                        <a:rPr lang="fr-FR" sz="2000" dirty="0"/>
                        <a:t>Cendres</a:t>
                      </a:r>
                    </a:p>
                  </a:txBody>
                  <a:tcPr/>
                </a:tc>
                <a:tc>
                  <a:txBody>
                    <a:bodyPr/>
                    <a:lstStyle/>
                    <a:p>
                      <a:r>
                        <a:rPr lang="fr-FR" sz="2000" dirty="0"/>
                        <a:t>0.4-8.5</a:t>
                      </a:r>
                    </a:p>
                  </a:txBody>
                  <a:tcPr/>
                </a:tc>
                <a:tc>
                  <a:txBody>
                    <a:bodyPr/>
                    <a:lstStyle/>
                    <a:p>
                      <a:r>
                        <a:rPr lang="fr-FR" sz="2000" dirty="0"/>
                        <a:t>12.1</a:t>
                      </a:r>
                    </a:p>
                  </a:txBody>
                  <a:tcPr/>
                </a:tc>
                <a:tc>
                  <a:txBody>
                    <a:bodyPr/>
                    <a:lstStyle/>
                    <a:p>
                      <a:r>
                        <a:rPr lang="fr-FR" sz="2000" dirty="0"/>
                        <a:t>5.9</a:t>
                      </a:r>
                    </a:p>
                  </a:txBody>
                  <a:tcPr/>
                </a:tc>
                <a:extLst>
                  <a:ext uri="{0D108BD9-81ED-4DB2-BD59-A6C34878D82A}">
                    <a16:rowId xmlns:a16="http://schemas.microsoft.com/office/drawing/2014/main" val="10004"/>
                  </a:ext>
                </a:extLst>
              </a:tr>
              <a:tr h="212193">
                <a:tc>
                  <a:txBody>
                    <a:bodyPr/>
                    <a:lstStyle/>
                    <a:p>
                      <a:r>
                        <a:rPr lang="fr-FR" sz="2000" dirty="0"/>
                        <a:t>sucres</a:t>
                      </a:r>
                    </a:p>
                  </a:txBody>
                  <a:tcPr/>
                </a:tc>
                <a:tc>
                  <a:txBody>
                    <a:bodyPr/>
                    <a:lstStyle/>
                    <a:p>
                      <a:r>
                        <a:rPr lang="fr-FR" sz="2000" dirty="0"/>
                        <a:t>11-16</a:t>
                      </a:r>
                    </a:p>
                  </a:txBody>
                  <a:tcPr/>
                </a:tc>
                <a:tc>
                  <a:txBody>
                    <a:bodyPr/>
                    <a:lstStyle/>
                    <a:p>
                      <a:r>
                        <a:rPr lang="fr-FR" sz="2000" dirty="0"/>
                        <a:t>-</a:t>
                      </a:r>
                    </a:p>
                  </a:txBody>
                  <a:tcPr/>
                </a:tc>
                <a:tc>
                  <a:txBody>
                    <a:bodyPr/>
                    <a:lstStyle/>
                    <a:p>
                      <a:r>
                        <a:rPr lang="fr-FR" sz="2000" dirty="0"/>
                        <a: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895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Teneur en eau</a:t>
            </a:r>
            <a:br>
              <a:rPr lang="fr-FR" b="1" dirty="0"/>
            </a:br>
            <a:endParaRPr lang="fr-FR" dirty="0"/>
          </a:p>
        </p:txBody>
      </p:sp>
      <p:sp>
        <p:nvSpPr>
          <p:cNvPr id="3" name="Espace réservé du contenu 2"/>
          <p:cNvSpPr>
            <a:spLocks noGrp="1"/>
          </p:cNvSpPr>
          <p:nvPr>
            <p:ph sz="quarter" idx="1"/>
          </p:nvPr>
        </p:nvSpPr>
        <p:spPr>
          <a:xfrm>
            <a:off x="457200" y="1785926"/>
            <a:ext cx="7467600" cy="3857652"/>
          </a:xfrm>
        </p:spPr>
        <p:txBody>
          <a:bodyPr/>
          <a:lstStyle/>
          <a:p>
            <a:r>
              <a:rPr lang="fr-FR" dirty="0"/>
              <a:t>La teneur en pulpe de la figue de barbarie varie entre (81 eau de la et 90 %)</a:t>
            </a:r>
          </a:p>
          <a:p>
            <a:pPr algn="just"/>
            <a:r>
              <a:rPr lang="fr-FR" dirty="0"/>
              <a:t>Cette valeur élevée est une indication de la nature succulente du péricarpe des fruits. La faible variation peut résulter de la différence de saison, qu'elle soit humide ou sèche.</a:t>
            </a:r>
          </a:p>
        </p:txBody>
      </p:sp>
      <p:pic>
        <p:nvPicPr>
          <p:cNvPr id="45058" name="Picture 2" descr="Résultat de recherche d'images pour &quot;image de vinaigre de figue de barbarie&quot;"/>
          <p:cNvPicPr>
            <a:picLocks noChangeAspect="1" noChangeArrowheads="1"/>
          </p:cNvPicPr>
          <p:nvPr/>
        </p:nvPicPr>
        <p:blipFill>
          <a:blip r:embed="rId2" cstate="print"/>
          <a:srcRect/>
          <a:stretch>
            <a:fillRect/>
          </a:stretch>
        </p:blipFill>
        <p:spPr bwMode="auto">
          <a:xfrm>
            <a:off x="7000892" y="142852"/>
            <a:ext cx="1524000" cy="1524001"/>
          </a:xfrm>
          <a:prstGeom prst="rect">
            <a:avLst/>
          </a:prstGeom>
          <a:noFill/>
        </p:spPr>
      </p:pic>
    </p:spTree>
    <p:extLst>
      <p:ext uri="{BB962C8B-B14F-4D97-AF65-F5344CB8AC3E}">
        <p14:creationId xmlns:p14="http://schemas.microsoft.com/office/powerpoint/2010/main" val="383576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Teneurs en sucres</a:t>
            </a:r>
            <a:br>
              <a:rPr lang="fr-FR" b="1" dirty="0"/>
            </a:br>
            <a:endParaRPr lang="fr-FR" dirty="0"/>
          </a:p>
        </p:txBody>
      </p:sp>
      <p:sp>
        <p:nvSpPr>
          <p:cNvPr id="3" name="Espace réservé du contenu 2"/>
          <p:cNvSpPr>
            <a:spLocks noGrp="1"/>
          </p:cNvSpPr>
          <p:nvPr>
            <p:ph sz="quarter" idx="1"/>
          </p:nvPr>
        </p:nvSpPr>
        <p:spPr>
          <a:xfrm>
            <a:off x="457200" y="980728"/>
            <a:ext cx="7686700" cy="5493224"/>
          </a:xfrm>
        </p:spPr>
        <p:txBody>
          <a:bodyPr/>
          <a:lstStyle/>
          <a:p>
            <a:r>
              <a:rPr lang="fr-FR" dirty="0"/>
              <a:t>La teneur moyenne en sucres totaux varie entre (10,16 et 16,61 %), selon les variétés. La teneur en sucre réducteurs varie aux différents stades de maturité et selon le cultivar. Elle augmente avec la maturité et atteint des valeurs plus élevées, de (11.72 g /100g de MF), pour le fruit vert à (15.22 g/100 g de MF) dans les fruits complètement mûrs.</a:t>
            </a:r>
          </a:p>
          <a:p>
            <a:r>
              <a:rPr lang="fr-FR" dirty="0"/>
              <a:t>Le glucose et le fructose sont les deux monosaccharides les plus importants dans la pulpe de la figue de barbarie.</a:t>
            </a:r>
          </a:p>
        </p:txBody>
      </p:sp>
      <p:pic>
        <p:nvPicPr>
          <p:cNvPr id="4" name="Picture 2" descr="Résultat de recherche d'images pour &quot;image de vinaigre de figue de barbarie&quot;"/>
          <p:cNvPicPr>
            <a:picLocks noChangeAspect="1" noChangeArrowheads="1"/>
          </p:cNvPicPr>
          <p:nvPr/>
        </p:nvPicPr>
        <p:blipFill>
          <a:blip r:embed="rId2" cstate="print"/>
          <a:srcRect/>
          <a:stretch>
            <a:fillRect/>
          </a:stretch>
        </p:blipFill>
        <p:spPr bwMode="auto">
          <a:xfrm>
            <a:off x="6286512" y="4572008"/>
            <a:ext cx="1524000" cy="1524001"/>
          </a:xfrm>
          <a:prstGeom prst="rect">
            <a:avLst/>
          </a:prstGeom>
          <a:noFill/>
        </p:spPr>
      </p:pic>
    </p:spTree>
    <p:extLst>
      <p:ext uri="{BB962C8B-B14F-4D97-AF65-F5344CB8AC3E}">
        <p14:creationId xmlns:p14="http://schemas.microsoft.com/office/powerpoint/2010/main" val="3922921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Composition de la figue de barbarie en glucides</a:t>
            </a: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1907532804"/>
              </p:ext>
            </p:extLst>
          </p:nvPr>
        </p:nvGraphicFramePr>
        <p:xfrm>
          <a:off x="467544" y="1988840"/>
          <a:ext cx="7467600" cy="2232248"/>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558062">
                <a:tc>
                  <a:txBody>
                    <a:bodyPr/>
                    <a:lstStyle/>
                    <a:p>
                      <a:r>
                        <a:rPr lang="fr-FR" sz="2400" dirty="0"/>
                        <a:t>Sucres</a:t>
                      </a:r>
                    </a:p>
                  </a:txBody>
                  <a:tcPr/>
                </a:tc>
                <a:tc>
                  <a:txBody>
                    <a:bodyPr/>
                    <a:lstStyle/>
                    <a:p>
                      <a:r>
                        <a:rPr lang="fr-FR" sz="2400" dirty="0"/>
                        <a:t>Pulpe</a:t>
                      </a:r>
                    </a:p>
                  </a:txBody>
                  <a:tcPr/>
                </a:tc>
                <a:tc>
                  <a:txBody>
                    <a:bodyPr/>
                    <a:lstStyle/>
                    <a:p>
                      <a:r>
                        <a:rPr lang="fr-FR" sz="2400" dirty="0"/>
                        <a:t>Ecorces</a:t>
                      </a:r>
                    </a:p>
                  </a:txBody>
                  <a:tcPr/>
                </a:tc>
                <a:extLst>
                  <a:ext uri="{0D108BD9-81ED-4DB2-BD59-A6C34878D82A}">
                    <a16:rowId xmlns:a16="http://schemas.microsoft.com/office/drawing/2014/main" val="10000"/>
                  </a:ext>
                </a:extLst>
              </a:tr>
              <a:tr h="558062">
                <a:tc>
                  <a:txBody>
                    <a:bodyPr/>
                    <a:lstStyle/>
                    <a:p>
                      <a:r>
                        <a:rPr lang="fr-FR" sz="2400" dirty="0"/>
                        <a:t>Saccharose</a:t>
                      </a:r>
                    </a:p>
                  </a:txBody>
                  <a:tcPr/>
                </a:tc>
                <a:tc>
                  <a:txBody>
                    <a:bodyPr/>
                    <a:lstStyle/>
                    <a:p>
                      <a:r>
                        <a:rPr lang="fr-FR" sz="2400" dirty="0"/>
                        <a:t>0.19</a:t>
                      </a:r>
                    </a:p>
                  </a:txBody>
                  <a:tcPr/>
                </a:tc>
                <a:tc>
                  <a:txBody>
                    <a:bodyPr/>
                    <a:lstStyle/>
                    <a:p>
                      <a:r>
                        <a:rPr lang="fr-FR" sz="2400" dirty="0"/>
                        <a:t>2.25-2.3</a:t>
                      </a:r>
                    </a:p>
                  </a:txBody>
                  <a:tcPr/>
                </a:tc>
                <a:extLst>
                  <a:ext uri="{0D108BD9-81ED-4DB2-BD59-A6C34878D82A}">
                    <a16:rowId xmlns:a16="http://schemas.microsoft.com/office/drawing/2014/main" val="10001"/>
                  </a:ext>
                </a:extLst>
              </a:tr>
              <a:tr h="558062">
                <a:tc>
                  <a:txBody>
                    <a:bodyPr/>
                    <a:lstStyle/>
                    <a:p>
                      <a:r>
                        <a:rPr lang="fr-FR" sz="2400" dirty="0"/>
                        <a:t>Glucose</a:t>
                      </a:r>
                    </a:p>
                  </a:txBody>
                  <a:tcPr/>
                </a:tc>
                <a:tc>
                  <a:txBody>
                    <a:bodyPr/>
                    <a:lstStyle/>
                    <a:p>
                      <a:r>
                        <a:rPr lang="fr-FR" sz="2400" dirty="0"/>
                        <a:t>29-35</a:t>
                      </a:r>
                    </a:p>
                  </a:txBody>
                  <a:tcPr/>
                </a:tc>
                <a:tc>
                  <a:txBody>
                    <a:bodyPr/>
                    <a:lstStyle/>
                    <a:p>
                      <a:r>
                        <a:rPr lang="fr-FR" sz="2400" dirty="0"/>
                        <a:t>14-21</a:t>
                      </a:r>
                    </a:p>
                  </a:txBody>
                  <a:tcPr/>
                </a:tc>
                <a:extLst>
                  <a:ext uri="{0D108BD9-81ED-4DB2-BD59-A6C34878D82A}">
                    <a16:rowId xmlns:a16="http://schemas.microsoft.com/office/drawing/2014/main" val="10002"/>
                  </a:ext>
                </a:extLst>
              </a:tr>
              <a:tr h="558062">
                <a:tc>
                  <a:txBody>
                    <a:bodyPr/>
                    <a:lstStyle/>
                    <a:p>
                      <a:r>
                        <a:rPr lang="fr-FR" sz="2400" dirty="0"/>
                        <a:t>Fructose</a:t>
                      </a:r>
                    </a:p>
                  </a:txBody>
                  <a:tcPr/>
                </a:tc>
                <a:tc>
                  <a:txBody>
                    <a:bodyPr/>
                    <a:lstStyle/>
                    <a:p>
                      <a:r>
                        <a:rPr lang="fr-FR" sz="2400" dirty="0"/>
                        <a:t>24-29.6</a:t>
                      </a:r>
                    </a:p>
                  </a:txBody>
                  <a:tcPr/>
                </a:tc>
                <a:tc>
                  <a:txBody>
                    <a:bodyPr/>
                    <a:lstStyle/>
                    <a:p>
                      <a:r>
                        <a:rPr lang="fr-FR" sz="2400" dirty="0"/>
                        <a:t>2.29-2.9</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6451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Teneurs en protéines</a:t>
            </a:r>
            <a:br>
              <a:rPr lang="fr-FR" b="1" dirty="0"/>
            </a:br>
            <a:endParaRPr lang="fr-FR" dirty="0"/>
          </a:p>
        </p:txBody>
      </p:sp>
      <p:sp>
        <p:nvSpPr>
          <p:cNvPr id="3" name="Espace réservé du contenu 2"/>
          <p:cNvSpPr>
            <a:spLocks noGrp="1"/>
          </p:cNvSpPr>
          <p:nvPr>
            <p:ph sz="quarter" idx="1"/>
          </p:nvPr>
        </p:nvSpPr>
        <p:spPr>
          <a:xfrm>
            <a:off x="457200" y="1928802"/>
            <a:ext cx="7467600" cy="4545150"/>
          </a:xfrm>
        </p:spPr>
        <p:txBody>
          <a:bodyPr/>
          <a:lstStyle/>
          <a:p>
            <a:r>
              <a:rPr lang="fr-FR" dirty="0"/>
              <a:t>Le taux des protéines est de (0.5- 5.3 %) de matière sèche selon les variétés. La figue de barbarie contient un taux élevé en acides aminés, en particulier la proline suivie par la taurine, la glutamine et la serine.</a:t>
            </a:r>
          </a:p>
        </p:txBody>
      </p:sp>
      <p:pic>
        <p:nvPicPr>
          <p:cNvPr id="4" name="Picture 2" descr="Résultat de recherche d'images pour &quot;image de vinaigre de figue de barbarie&quot;"/>
          <p:cNvPicPr>
            <a:picLocks noChangeAspect="1" noChangeArrowheads="1"/>
          </p:cNvPicPr>
          <p:nvPr/>
        </p:nvPicPr>
        <p:blipFill>
          <a:blip r:embed="rId2" cstate="print"/>
          <a:srcRect/>
          <a:stretch>
            <a:fillRect/>
          </a:stretch>
        </p:blipFill>
        <p:spPr bwMode="auto">
          <a:xfrm>
            <a:off x="7000892" y="142852"/>
            <a:ext cx="1524000" cy="1524001"/>
          </a:xfrm>
          <a:prstGeom prst="rect">
            <a:avLst/>
          </a:prstGeom>
          <a:noFill/>
        </p:spPr>
      </p:pic>
    </p:spTree>
    <p:extLst>
      <p:ext uri="{BB962C8B-B14F-4D97-AF65-F5344CB8AC3E}">
        <p14:creationId xmlns:p14="http://schemas.microsoft.com/office/powerpoint/2010/main" val="3202600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Teneur en lipides</a:t>
            </a:r>
            <a:br>
              <a:rPr lang="fr-FR" b="1" dirty="0"/>
            </a:br>
            <a:endParaRPr lang="fr-FR" dirty="0"/>
          </a:p>
        </p:txBody>
      </p:sp>
      <p:sp>
        <p:nvSpPr>
          <p:cNvPr id="3" name="Espace réservé du contenu 2"/>
          <p:cNvSpPr>
            <a:spLocks noGrp="1"/>
          </p:cNvSpPr>
          <p:nvPr>
            <p:ph sz="quarter" idx="1"/>
          </p:nvPr>
        </p:nvSpPr>
        <p:spPr>
          <a:xfrm>
            <a:off x="457200" y="1928802"/>
            <a:ext cx="7467600" cy="4545150"/>
          </a:xfrm>
        </p:spPr>
        <p:txBody>
          <a:bodyPr>
            <a:normAutofit/>
          </a:bodyPr>
          <a:lstStyle/>
          <a:p>
            <a:r>
              <a:rPr lang="fr-FR" dirty="0"/>
              <a:t>Le taux de la matière graisse dans la pulpe de la figue de barbarie est de 0.5 %.</a:t>
            </a:r>
          </a:p>
          <a:p>
            <a:r>
              <a:rPr lang="fr-FR" dirty="0"/>
              <a:t>Les lipides sont une excellente source d’acides gras, tel que l'acide linoléique et l'acide oléique, qui sont les principaux acides présents, suivie par l’acide palmitique.</a:t>
            </a:r>
          </a:p>
        </p:txBody>
      </p:sp>
      <p:pic>
        <p:nvPicPr>
          <p:cNvPr id="4" name="Picture 2" descr="Résultat de recherche d'images pour &quot;image de vinaigre de figue de barbarie&quot;"/>
          <p:cNvPicPr>
            <a:picLocks noChangeAspect="1" noChangeArrowheads="1"/>
          </p:cNvPicPr>
          <p:nvPr/>
        </p:nvPicPr>
        <p:blipFill>
          <a:blip r:embed="rId2" cstate="print"/>
          <a:srcRect/>
          <a:stretch>
            <a:fillRect/>
          </a:stretch>
        </p:blipFill>
        <p:spPr bwMode="auto">
          <a:xfrm>
            <a:off x="785786" y="4714884"/>
            <a:ext cx="1524000" cy="1524001"/>
          </a:xfrm>
          <a:prstGeom prst="rect">
            <a:avLst/>
          </a:prstGeom>
          <a:noFill/>
        </p:spPr>
      </p:pic>
      <p:pic>
        <p:nvPicPr>
          <p:cNvPr id="6" name="Picture 2" descr="Résultat de recherche d'images pour &quot;image de vinaigre de figue de barbarie&quot;"/>
          <p:cNvPicPr>
            <a:picLocks noChangeAspect="1" noChangeArrowheads="1"/>
          </p:cNvPicPr>
          <p:nvPr/>
        </p:nvPicPr>
        <p:blipFill>
          <a:blip r:embed="rId3" cstate="print"/>
          <a:srcRect/>
          <a:stretch>
            <a:fillRect/>
          </a:stretch>
        </p:blipFill>
        <p:spPr bwMode="auto">
          <a:xfrm>
            <a:off x="5857884" y="285728"/>
            <a:ext cx="1928826" cy="1143007"/>
          </a:xfrm>
          <a:prstGeom prst="rect">
            <a:avLst/>
          </a:prstGeom>
          <a:noFill/>
        </p:spPr>
      </p:pic>
    </p:spTree>
    <p:extLst>
      <p:ext uri="{BB962C8B-B14F-4D97-AF65-F5344CB8AC3E}">
        <p14:creationId xmlns:p14="http://schemas.microsoft.com/office/powerpoint/2010/main" val="177238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lstStyle/>
          <a:p>
            <a:r>
              <a:rPr lang="fr-FR" b="1" dirty="0"/>
              <a:t>Plan</a:t>
            </a:r>
            <a:r>
              <a:rPr lang="fr-FR" dirty="0"/>
              <a:t> </a:t>
            </a:r>
          </a:p>
        </p:txBody>
      </p:sp>
      <p:sp>
        <p:nvSpPr>
          <p:cNvPr id="3" name="Espace réservé du contenu 2"/>
          <p:cNvSpPr>
            <a:spLocks noGrp="1"/>
          </p:cNvSpPr>
          <p:nvPr>
            <p:ph sz="quarter" idx="1"/>
          </p:nvPr>
        </p:nvSpPr>
        <p:spPr>
          <a:xfrm>
            <a:off x="457200" y="908720"/>
            <a:ext cx="7571184" cy="5565232"/>
          </a:xfrm>
        </p:spPr>
        <p:txBody>
          <a:bodyPr>
            <a:normAutofit fontScale="85000" lnSpcReduction="10000"/>
          </a:bodyPr>
          <a:lstStyle/>
          <a:p>
            <a:pPr marL="0" indent="0">
              <a:buNone/>
            </a:pPr>
            <a:endParaRPr lang="fr-FR" dirty="0"/>
          </a:p>
          <a:p>
            <a:pPr marL="365760" lvl="1" indent="0">
              <a:buNone/>
            </a:pPr>
            <a:r>
              <a:rPr lang="fr-FR" sz="2400" dirty="0"/>
              <a:t>1.  Généralités sur le figuier de barbarie</a:t>
            </a:r>
          </a:p>
          <a:p>
            <a:pPr lvl="2">
              <a:buFont typeface="Wingdings" pitchFamily="2" charset="2"/>
              <a:buChar char="Ø"/>
            </a:pPr>
            <a:r>
              <a:rPr lang="fr-FR" sz="2400" dirty="0"/>
              <a:t>Introduction</a:t>
            </a:r>
          </a:p>
          <a:p>
            <a:pPr lvl="2">
              <a:buFont typeface="Wingdings" pitchFamily="2" charset="2"/>
              <a:buChar char="Ø"/>
            </a:pPr>
            <a:r>
              <a:rPr lang="fr-FR" sz="2400" dirty="0"/>
              <a:t>Localisation géographique</a:t>
            </a:r>
          </a:p>
          <a:p>
            <a:pPr lvl="2">
              <a:buFont typeface="Wingdings" pitchFamily="2" charset="2"/>
              <a:buChar char="Ø"/>
            </a:pPr>
            <a:r>
              <a:rPr lang="fr-FR" sz="2400" dirty="0"/>
              <a:t>Description morphologique</a:t>
            </a:r>
          </a:p>
          <a:p>
            <a:pPr lvl="2">
              <a:buFont typeface="Wingdings" pitchFamily="2" charset="2"/>
              <a:buChar char="Ø"/>
            </a:pPr>
            <a:r>
              <a:rPr lang="fr-FR" sz="2400" dirty="0"/>
              <a:t>Utilisations pour l’alimentation humaine et animale</a:t>
            </a:r>
          </a:p>
          <a:p>
            <a:pPr lvl="2">
              <a:buFont typeface="Wingdings" pitchFamily="2" charset="2"/>
              <a:buChar char="Ø"/>
            </a:pPr>
            <a:r>
              <a:rPr lang="fr-FR" sz="2400" dirty="0"/>
              <a:t>Les sous produits du figuier</a:t>
            </a:r>
          </a:p>
          <a:p>
            <a:pPr lvl="3">
              <a:buFont typeface="Wingdings" pitchFamily="2" charset="2"/>
              <a:buChar char="Ø"/>
            </a:pPr>
            <a:r>
              <a:rPr lang="fr-FR" sz="2400" dirty="0"/>
              <a:t>Production des huiles</a:t>
            </a:r>
          </a:p>
          <a:p>
            <a:pPr lvl="3">
              <a:buFont typeface="Wingdings" pitchFamily="2" charset="2"/>
              <a:buChar char="Ø"/>
            </a:pPr>
            <a:r>
              <a:rPr lang="fr-FR" sz="2400" dirty="0"/>
              <a:t>Production des colorants</a:t>
            </a:r>
          </a:p>
          <a:p>
            <a:pPr lvl="3">
              <a:buFont typeface="Wingdings" pitchFamily="2" charset="2"/>
              <a:buChar char="Ø"/>
            </a:pPr>
            <a:r>
              <a:rPr lang="fr-FR" sz="2400" dirty="0"/>
              <a:t>Production du vinaigre</a:t>
            </a:r>
          </a:p>
          <a:p>
            <a:pPr lvl="2">
              <a:buFont typeface="Wingdings" pitchFamily="2" charset="2"/>
              <a:buChar char="Ø"/>
            </a:pPr>
            <a:r>
              <a:rPr lang="fr-FR" sz="2400" dirty="0"/>
              <a:t>Autres utilisations</a:t>
            </a:r>
          </a:p>
          <a:p>
            <a:pPr marL="530225" lvl="2" indent="0">
              <a:buNone/>
            </a:pPr>
            <a:r>
              <a:rPr lang="fr-FR" sz="2400" dirty="0"/>
              <a:t>2.  Figue de barbarie et sa composition biochimique</a:t>
            </a:r>
          </a:p>
          <a:p>
            <a:pPr marL="530225" lvl="2" indent="0">
              <a:buNone/>
            </a:pPr>
            <a:r>
              <a:rPr lang="fr-FR" sz="2400" dirty="0"/>
              <a:t>3.  Les différentes sortes de jus</a:t>
            </a:r>
          </a:p>
          <a:p>
            <a:pPr marL="530225" lvl="2" indent="0">
              <a:buNone/>
            </a:pPr>
            <a:r>
              <a:rPr lang="fr-FR" sz="2400" dirty="0"/>
              <a:t>4. Extraction du jus de figue de barbarie</a:t>
            </a:r>
          </a:p>
          <a:p>
            <a:pPr marL="530225" lvl="2" indent="0">
              <a:buNone/>
            </a:pPr>
            <a:r>
              <a:rPr lang="fr-FR" sz="2400" dirty="0"/>
              <a:t>5. Traitement thermique</a:t>
            </a:r>
          </a:p>
          <a:p>
            <a:pPr marL="815975" lvl="2" indent="-4763">
              <a:buNone/>
            </a:pPr>
            <a:r>
              <a:rPr lang="fr-FR" sz="2400" dirty="0"/>
              <a:t>	</a:t>
            </a:r>
          </a:p>
          <a:p>
            <a:pPr marL="731520" lvl="2" indent="0">
              <a:buNone/>
            </a:pPr>
            <a:endParaRPr lang="fr-FR" dirty="0"/>
          </a:p>
          <a:p>
            <a:pPr lvl="2">
              <a:buFont typeface="Wingdings" pitchFamily="2" charset="2"/>
              <a:buChar char="Ø"/>
            </a:pPr>
            <a:endParaRPr lang="fr-FR" dirty="0"/>
          </a:p>
          <a:p>
            <a:pPr lvl="2">
              <a:buFont typeface="Wingdings" pitchFamily="2" charset="2"/>
              <a:buChar char="Ø"/>
            </a:pPr>
            <a:endParaRPr lang="fr-FR" dirty="0"/>
          </a:p>
        </p:txBody>
      </p:sp>
    </p:spTree>
    <p:extLst>
      <p:ext uri="{BB962C8B-B14F-4D97-AF65-F5344CB8AC3E}">
        <p14:creationId xmlns:p14="http://schemas.microsoft.com/office/powerpoint/2010/main" val="263697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7859216" cy="5997280"/>
          </a:xfrm>
        </p:spPr>
        <p:txBody>
          <a:bodyPr>
            <a:normAutofit/>
          </a:bodyPr>
          <a:lstStyle/>
          <a:p>
            <a:r>
              <a:rPr lang="fr-FR" b="1" dirty="0">
                <a:solidFill>
                  <a:schemeClr val="accent2">
                    <a:lumMod val="50000"/>
                  </a:schemeClr>
                </a:solidFill>
              </a:rPr>
              <a:t>Eléments minéraux</a:t>
            </a:r>
          </a:p>
          <a:p>
            <a:pPr marL="0" indent="0" algn="just">
              <a:buNone/>
            </a:pPr>
            <a:r>
              <a:rPr lang="fr-FR" dirty="0"/>
              <a:t>Le taux de cendres</a:t>
            </a:r>
            <a:r>
              <a:rPr lang="fr-FR" b="1" dirty="0"/>
              <a:t> </a:t>
            </a:r>
            <a:r>
              <a:rPr lang="fr-FR" dirty="0"/>
              <a:t>est respectivement de (0.28 -0.39 %). Le profil minéral montre que le potassium est l’élément majeur dans la pulpe de la figue de barbarie suivi par le calcium et le magnésium.</a:t>
            </a:r>
          </a:p>
          <a:p>
            <a:r>
              <a:rPr lang="fr-FR" b="1" dirty="0">
                <a:solidFill>
                  <a:schemeClr val="accent2">
                    <a:lumMod val="50000"/>
                  </a:schemeClr>
                </a:solidFill>
              </a:rPr>
              <a:t>Fibres Alimentaires</a:t>
            </a:r>
          </a:p>
          <a:p>
            <a:pPr marL="0" indent="0" algn="just">
              <a:buNone/>
            </a:pPr>
            <a:r>
              <a:rPr lang="fr-FR" dirty="0"/>
              <a:t>La teneur en fibres est entre (0.02–3.15 g /100 g de</a:t>
            </a:r>
          </a:p>
          <a:p>
            <a:pPr marL="0" indent="0" algn="just">
              <a:buNone/>
            </a:pPr>
            <a:r>
              <a:rPr lang="fr-FR" dirty="0"/>
              <a:t>matière sèche). La pectine partiellement responsable de la viscosité de la pulpe est un élément positif pour la production de jus, marmelades et confitures. Sa teneur dans la pulpe de la figue de barbarie est entre (0,17-0,21%) n'est pas suffisante pour produire des gels.</a:t>
            </a:r>
          </a:p>
        </p:txBody>
      </p:sp>
    </p:spTree>
    <p:extLst>
      <p:ext uri="{BB962C8B-B14F-4D97-AF65-F5344CB8AC3E}">
        <p14:creationId xmlns:p14="http://schemas.microsoft.com/office/powerpoint/2010/main" val="680324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404664"/>
            <a:ext cx="7467600" cy="5925272"/>
          </a:xfrm>
        </p:spPr>
        <p:txBody>
          <a:bodyPr>
            <a:normAutofit/>
          </a:bodyPr>
          <a:lstStyle/>
          <a:p>
            <a:r>
              <a:rPr lang="fr-FR" b="1" dirty="0">
                <a:solidFill>
                  <a:schemeClr val="accent2">
                    <a:lumMod val="50000"/>
                  </a:schemeClr>
                </a:solidFill>
              </a:rPr>
              <a:t>Polyphénols</a:t>
            </a:r>
          </a:p>
          <a:p>
            <a:pPr marL="0" indent="0">
              <a:buNone/>
            </a:pPr>
            <a:r>
              <a:rPr lang="fr-FR" dirty="0"/>
              <a:t>La concentration des polyphénols varie selon la nature de l'échantillon analysé (fruit entier ou jus, la couleur de fruit). La teneur en polyphénols de la</a:t>
            </a:r>
          </a:p>
          <a:p>
            <a:pPr marL="0" indent="0">
              <a:buNone/>
            </a:pPr>
            <a:r>
              <a:rPr lang="fr-FR" dirty="0"/>
              <a:t>figue de barbarie de couleur rouge varie entre </a:t>
            </a:r>
          </a:p>
          <a:p>
            <a:pPr marL="0" indent="0">
              <a:buNone/>
            </a:pPr>
            <a:r>
              <a:rPr lang="fr-FR" dirty="0"/>
              <a:t>(1, 53 ± 0,07 mg / 100 mg et 1,78 ± 0,01 mg</a:t>
            </a:r>
          </a:p>
          <a:p>
            <a:pPr marL="0" indent="0">
              <a:buNone/>
            </a:pPr>
            <a:r>
              <a:rPr lang="fr-FR" dirty="0"/>
              <a:t>/100 mg de MF). </a:t>
            </a:r>
          </a:p>
          <a:p>
            <a:pPr marL="0" indent="0">
              <a:buNone/>
            </a:pPr>
            <a:r>
              <a:rPr lang="fr-FR" dirty="0"/>
              <a:t>Celle de la couleur jaune varie de (0,77 ± 0.07 mg / 100 mg et 1,50 ± 0,14 </a:t>
            </a:r>
            <a:r>
              <a:rPr lang="da-DK" dirty="0"/>
              <a:t>mg / 100 mg de MF).</a:t>
            </a:r>
          </a:p>
          <a:p>
            <a:pPr marL="0" indent="0">
              <a:buNone/>
            </a:pPr>
            <a:endParaRPr lang="da-DK" dirty="0"/>
          </a:p>
          <a:p>
            <a:r>
              <a:rPr lang="fr-FR" b="1" dirty="0">
                <a:solidFill>
                  <a:schemeClr val="accent2">
                    <a:lumMod val="50000"/>
                  </a:schemeClr>
                </a:solidFill>
              </a:rPr>
              <a:t>Les vitamines </a:t>
            </a:r>
          </a:p>
          <a:p>
            <a:pPr marL="0" indent="0">
              <a:buNone/>
            </a:pPr>
            <a:r>
              <a:rPr lang="fr-FR" dirty="0"/>
              <a:t>sont des nutriments importants. La figue de barbarie renferme: la vitamine E, le bêta-carotène, la vitamine C et K.</a:t>
            </a:r>
            <a:endParaRPr lang="fr-FR" b="1" dirty="0"/>
          </a:p>
        </p:txBody>
      </p:sp>
      <p:pic>
        <p:nvPicPr>
          <p:cNvPr id="4" name="Picture 2" descr="Résultat de recherche d'images pour &quot;image de vinaigre de figue de barbarie&quot;"/>
          <p:cNvPicPr>
            <a:picLocks noChangeAspect="1" noChangeArrowheads="1"/>
          </p:cNvPicPr>
          <p:nvPr/>
        </p:nvPicPr>
        <p:blipFill>
          <a:blip r:embed="rId2" cstate="print"/>
          <a:srcRect/>
          <a:stretch>
            <a:fillRect/>
          </a:stretch>
        </p:blipFill>
        <p:spPr bwMode="auto">
          <a:xfrm>
            <a:off x="6500826" y="4000504"/>
            <a:ext cx="1495421" cy="1143008"/>
          </a:xfrm>
          <a:prstGeom prst="rect">
            <a:avLst/>
          </a:prstGeom>
          <a:noFill/>
        </p:spPr>
      </p:pic>
    </p:spTree>
    <p:extLst>
      <p:ext uri="{BB962C8B-B14F-4D97-AF65-F5344CB8AC3E}">
        <p14:creationId xmlns:p14="http://schemas.microsoft.com/office/powerpoint/2010/main" val="302218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normAutofit fontScale="90000"/>
          </a:bodyPr>
          <a:lstStyle/>
          <a:p>
            <a:pPr algn="ctr"/>
            <a:r>
              <a:rPr lang="fr-FR" dirty="0"/>
              <a:t>Diagramme de fabrication de jus de figue de barbarie</a:t>
            </a:r>
          </a:p>
        </p:txBody>
      </p:sp>
      <p:sp>
        <p:nvSpPr>
          <p:cNvPr id="3" name="Espace réservé du contenu 2"/>
          <p:cNvSpPr>
            <a:spLocks noGrp="1"/>
          </p:cNvSpPr>
          <p:nvPr>
            <p:ph sz="quarter" idx="1"/>
          </p:nvPr>
        </p:nvSpPr>
        <p:spPr>
          <a:xfrm>
            <a:off x="457200" y="1196752"/>
            <a:ext cx="7467600" cy="5277200"/>
          </a:xfrm>
        </p:spPr>
        <p:txBody>
          <a:bodyPr/>
          <a:lstStyle/>
          <a:p>
            <a:endParaRPr lang="fr-FR" dirty="0"/>
          </a:p>
        </p:txBody>
      </p:sp>
      <p:sp>
        <p:nvSpPr>
          <p:cNvPr id="4" name="Rectangle à coins arrondis 3"/>
          <p:cNvSpPr/>
          <p:nvPr/>
        </p:nvSpPr>
        <p:spPr>
          <a:xfrm>
            <a:off x="750572" y="1799050"/>
            <a:ext cx="11571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Lavage</a:t>
            </a:r>
          </a:p>
        </p:txBody>
      </p:sp>
      <p:sp>
        <p:nvSpPr>
          <p:cNvPr id="5" name="Rectangle à coins arrondis 4"/>
          <p:cNvSpPr/>
          <p:nvPr/>
        </p:nvSpPr>
        <p:spPr>
          <a:xfrm>
            <a:off x="2674639" y="1799050"/>
            <a:ext cx="117728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Pelage</a:t>
            </a:r>
          </a:p>
        </p:txBody>
      </p:sp>
      <p:sp>
        <p:nvSpPr>
          <p:cNvPr id="6" name="Rectangle à coins arrondis 5"/>
          <p:cNvSpPr/>
          <p:nvPr/>
        </p:nvSpPr>
        <p:spPr>
          <a:xfrm>
            <a:off x="4427984" y="1793506"/>
            <a:ext cx="12961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Broyage</a:t>
            </a:r>
          </a:p>
        </p:txBody>
      </p:sp>
      <p:sp>
        <p:nvSpPr>
          <p:cNvPr id="7" name="Rectangle à coins arrondis 6"/>
          <p:cNvSpPr/>
          <p:nvPr/>
        </p:nvSpPr>
        <p:spPr>
          <a:xfrm>
            <a:off x="6156176" y="1793506"/>
            <a:ext cx="13464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Pressage ou raffinage</a:t>
            </a:r>
          </a:p>
        </p:txBody>
      </p:sp>
      <p:sp>
        <p:nvSpPr>
          <p:cNvPr id="8" name="Rectangle à coins arrondis 7"/>
          <p:cNvSpPr/>
          <p:nvPr/>
        </p:nvSpPr>
        <p:spPr>
          <a:xfrm>
            <a:off x="5741571" y="3072068"/>
            <a:ext cx="2093237" cy="1103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Formulation (eau, sucre, </a:t>
            </a:r>
            <a:r>
              <a:rPr lang="fr-FR" dirty="0" err="1"/>
              <a:t>A.citrique</a:t>
            </a:r>
            <a:r>
              <a:rPr lang="fr-FR" dirty="0"/>
              <a:t>)</a:t>
            </a:r>
          </a:p>
        </p:txBody>
      </p:sp>
      <p:sp>
        <p:nvSpPr>
          <p:cNvPr id="9" name="Rectangle à coins arrondis 8"/>
          <p:cNvSpPr/>
          <p:nvPr/>
        </p:nvSpPr>
        <p:spPr>
          <a:xfrm>
            <a:off x="3069231" y="3261385"/>
            <a:ext cx="216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Homogénéisation</a:t>
            </a:r>
          </a:p>
        </p:txBody>
      </p:sp>
      <p:sp>
        <p:nvSpPr>
          <p:cNvPr id="11" name="Rectangle à coins arrondis 10"/>
          <p:cNvSpPr/>
          <p:nvPr/>
        </p:nvSpPr>
        <p:spPr>
          <a:xfrm>
            <a:off x="5508104" y="4948538"/>
            <a:ext cx="19310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Stockage</a:t>
            </a:r>
          </a:p>
        </p:txBody>
      </p:sp>
      <p:sp>
        <p:nvSpPr>
          <p:cNvPr id="12" name="Rectangle à coins arrondis 11"/>
          <p:cNvSpPr/>
          <p:nvPr/>
        </p:nvSpPr>
        <p:spPr>
          <a:xfrm>
            <a:off x="710206" y="3261385"/>
            <a:ext cx="192406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Pasteurisation</a:t>
            </a:r>
          </a:p>
        </p:txBody>
      </p:sp>
      <p:sp>
        <p:nvSpPr>
          <p:cNvPr id="13" name="Rectangle à coins arrondis 12"/>
          <p:cNvSpPr/>
          <p:nvPr/>
        </p:nvSpPr>
        <p:spPr>
          <a:xfrm>
            <a:off x="611560" y="4948538"/>
            <a:ext cx="17281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Remplissage</a:t>
            </a:r>
          </a:p>
        </p:txBody>
      </p:sp>
      <p:sp>
        <p:nvSpPr>
          <p:cNvPr id="14" name="Rectangle à coins arrondis 13"/>
          <p:cNvSpPr/>
          <p:nvPr/>
        </p:nvSpPr>
        <p:spPr>
          <a:xfrm>
            <a:off x="3069231" y="4948538"/>
            <a:ext cx="216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Refroidissement</a:t>
            </a:r>
          </a:p>
        </p:txBody>
      </p:sp>
      <p:sp>
        <p:nvSpPr>
          <p:cNvPr id="15" name="Flèche droite 14"/>
          <p:cNvSpPr/>
          <p:nvPr/>
        </p:nvSpPr>
        <p:spPr>
          <a:xfrm>
            <a:off x="1945160" y="2008390"/>
            <a:ext cx="7294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3938780" y="2013934"/>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5756875" y="2043471"/>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a:off x="6587084" y="2722508"/>
            <a:ext cx="484632" cy="349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rot="10977920">
            <a:off x="5256135" y="3528315"/>
            <a:ext cx="4649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rot="5400000">
            <a:off x="2629619" y="3521289"/>
            <a:ext cx="484632" cy="394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a:off x="1423072" y="4175785"/>
            <a:ext cx="484632" cy="77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2339752" y="5163422"/>
            <a:ext cx="7294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5273103" y="5163422"/>
            <a:ext cx="2350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8019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632848" cy="864096"/>
          </a:xfrm>
        </p:spPr>
        <p:txBody>
          <a:bodyPr>
            <a:normAutofit/>
          </a:bodyPr>
          <a:lstStyle/>
          <a:p>
            <a:pPr algn="ctr"/>
            <a:r>
              <a:rPr lang="fr-FR" dirty="0"/>
              <a:t>3</a:t>
            </a:r>
            <a:r>
              <a:rPr lang="fr-FR" b="1" dirty="0"/>
              <a:t>. Les différentes sortes de jus</a:t>
            </a:r>
          </a:p>
        </p:txBody>
      </p:sp>
      <p:sp>
        <p:nvSpPr>
          <p:cNvPr id="3" name="Espace réservé du contenu 2"/>
          <p:cNvSpPr>
            <a:spLocks noGrp="1"/>
          </p:cNvSpPr>
          <p:nvPr>
            <p:ph sz="quarter" idx="1"/>
          </p:nvPr>
        </p:nvSpPr>
        <p:spPr>
          <a:xfrm>
            <a:off x="457200" y="1268760"/>
            <a:ext cx="7467600" cy="5205192"/>
          </a:xfrm>
        </p:spPr>
        <p:txBody>
          <a:bodyPr>
            <a:normAutofit lnSpcReduction="10000"/>
          </a:bodyPr>
          <a:lstStyle/>
          <a:p>
            <a:pPr marL="0" indent="0">
              <a:buNone/>
            </a:pPr>
            <a:r>
              <a:rPr lang="fr-FR" b="1" dirty="0">
                <a:solidFill>
                  <a:schemeClr val="accent2">
                    <a:lumMod val="50000"/>
                  </a:schemeClr>
                </a:solidFill>
              </a:rPr>
              <a:t>Définition et réglementation</a:t>
            </a:r>
            <a:br>
              <a:rPr lang="fr-FR" b="1" dirty="0"/>
            </a:br>
            <a:endParaRPr lang="fr-FR" dirty="0"/>
          </a:p>
          <a:p>
            <a:pPr marL="0" indent="0" algn="just">
              <a:buNone/>
            </a:pPr>
            <a:r>
              <a:rPr lang="fr-FR" sz="2600" dirty="0"/>
              <a:t>Selon la norme générale codex pour les jus et les nectars de fruits. Le jus de fruits est le liquide non fermenté, mais fermentescible, tiré de la partie comestible de fruits sains, parvenus au degré de maturation approprié et frais ou de fruits conservés dans de saines conditions par des moyens adaptés et/ou par des traitements de surface post-récolte appliqués conformément aux dispositions pertinentes de la Commission du Codex </a:t>
            </a:r>
            <a:r>
              <a:rPr lang="fr-FR" sz="2600" dirty="0" err="1"/>
              <a:t>Alimentarius</a:t>
            </a:r>
            <a:r>
              <a:rPr lang="fr-FR" sz="2600" dirty="0"/>
              <a:t>.</a:t>
            </a:r>
          </a:p>
        </p:txBody>
      </p:sp>
    </p:spTree>
    <p:extLst>
      <p:ext uri="{BB962C8B-B14F-4D97-AF65-F5344CB8AC3E}">
        <p14:creationId xmlns:p14="http://schemas.microsoft.com/office/powerpoint/2010/main" val="881502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Jus de fruits</a:t>
            </a:r>
          </a:p>
        </p:txBody>
      </p:sp>
      <p:sp>
        <p:nvSpPr>
          <p:cNvPr id="3" name="Espace réservé du contenu 2"/>
          <p:cNvSpPr>
            <a:spLocks noGrp="1"/>
          </p:cNvSpPr>
          <p:nvPr>
            <p:ph sz="quarter" idx="1"/>
          </p:nvPr>
        </p:nvSpPr>
        <p:spPr/>
        <p:txBody>
          <a:bodyPr>
            <a:normAutofit/>
          </a:bodyPr>
          <a:lstStyle/>
          <a:p>
            <a:pPr marL="0" indent="0">
              <a:buNone/>
            </a:pPr>
            <a:r>
              <a:rPr lang="fr-FR" sz="2800" dirty="0"/>
              <a:t>Le jus est obtenu par des procédés adaptés qui conservent les caractéristiques physiques, chimiques, organoleptiques et nutritionnelles essentielles des jus du fruit dont il provient. Le jus peut être trouble ou clair et peut contenir des substances aromatiques et des composés volatils restitués, à condition qu'ils proviennent des mêmes espèces de fruits et soient obtenus par des moyens physiques adaptés. </a:t>
            </a:r>
          </a:p>
        </p:txBody>
      </p:sp>
    </p:spTree>
    <p:extLst>
      <p:ext uri="{BB962C8B-B14F-4D97-AF65-F5344CB8AC3E}">
        <p14:creationId xmlns:p14="http://schemas.microsoft.com/office/powerpoint/2010/main" val="348375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467600" cy="1143000"/>
          </a:xfrm>
        </p:spPr>
        <p:txBody>
          <a:bodyPr/>
          <a:lstStyle/>
          <a:p>
            <a:r>
              <a:rPr lang="fr-FR" b="1" dirty="0"/>
              <a:t>Jus de fruits (suite)</a:t>
            </a:r>
          </a:p>
        </p:txBody>
      </p:sp>
      <p:sp>
        <p:nvSpPr>
          <p:cNvPr id="3" name="Espace réservé du contenu 2"/>
          <p:cNvSpPr>
            <a:spLocks noGrp="1"/>
          </p:cNvSpPr>
          <p:nvPr>
            <p:ph sz="quarter" idx="1"/>
          </p:nvPr>
        </p:nvSpPr>
        <p:spPr>
          <a:xfrm>
            <a:off x="457200" y="1412776"/>
            <a:ext cx="7467600" cy="5061176"/>
          </a:xfrm>
        </p:spPr>
        <p:txBody>
          <a:bodyPr>
            <a:normAutofit fontScale="92500" lnSpcReduction="10000"/>
          </a:bodyPr>
          <a:lstStyle/>
          <a:p>
            <a:pPr marL="0" indent="0">
              <a:buNone/>
            </a:pPr>
            <a:r>
              <a:rPr lang="fr-FR" dirty="0"/>
              <a:t>Un jus simple est obtenu à partir d'un seul type de fruit. </a:t>
            </a:r>
          </a:p>
          <a:p>
            <a:pPr marL="0" indent="0">
              <a:buNone/>
            </a:pPr>
            <a:r>
              <a:rPr lang="fr-FR" dirty="0"/>
              <a:t>Un jus mélangé est obtenu en mélangeant deux ou plusieurs jus ou jus et purées obtenus à partir de différents types de fruits.</a:t>
            </a:r>
          </a:p>
          <a:p>
            <a:pPr marL="0" indent="0">
              <a:buNone/>
            </a:pPr>
            <a:r>
              <a:rPr lang="fr-FR" dirty="0"/>
              <a:t> </a:t>
            </a:r>
            <a:r>
              <a:rPr lang="fr-FR" b="1" dirty="0"/>
              <a:t>Jus de fruits : </a:t>
            </a:r>
            <a:r>
              <a:rPr lang="fr-FR" dirty="0"/>
              <a:t>pressé directement par des procédés d'extraction mécaniques.</a:t>
            </a:r>
          </a:p>
          <a:p>
            <a:pPr marL="0" indent="0">
              <a:buNone/>
            </a:pPr>
            <a:r>
              <a:rPr lang="fr-FR" dirty="0"/>
              <a:t> </a:t>
            </a:r>
            <a:r>
              <a:rPr lang="fr-FR" b="1" dirty="0"/>
              <a:t>Jus de fruits à base de concentré </a:t>
            </a:r>
            <a:r>
              <a:rPr lang="fr-FR" dirty="0"/>
              <a:t>: obtenu en reconstituant du jus de fruits concentré, tel que défini avec de l'eau potable.</a:t>
            </a:r>
          </a:p>
          <a:p>
            <a:pPr marL="0" indent="0">
              <a:buNone/>
            </a:pPr>
            <a:r>
              <a:rPr lang="fr-FR" dirty="0"/>
              <a:t> </a:t>
            </a:r>
            <a:r>
              <a:rPr lang="fr-FR" b="1" dirty="0"/>
              <a:t>Concentré de jus de fruits </a:t>
            </a:r>
            <a:r>
              <a:rPr lang="fr-FR" dirty="0"/>
              <a:t>: un concentré de jus de fruits est produit après élimination physique de l’eau en quantité suffisante pour porter la valeur </a:t>
            </a:r>
            <a:r>
              <a:rPr lang="fr-FR" dirty="0" err="1"/>
              <a:t>Brix</a:t>
            </a:r>
            <a:r>
              <a:rPr lang="fr-FR" dirty="0"/>
              <a:t> à un niveau supérieur à 50% au moins à la valeur </a:t>
            </a:r>
            <a:r>
              <a:rPr lang="fr-FR" dirty="0" err="1"/>
              <a:t>Brix</a:t>
            </a:r>
            <a:r>
              <a:rPr lang="fr-FR" dirty="0"/>
              <a:t> établie pour le jus reconstitué du même fruit.</a:t>
            </a:r>
          </a:p>
        </p:txBody>
      </p:sp>
    </p:spTree>
    <p:extLst>
      <p:ext uri="{BB962C8B-B14F-4D97-AF65-F5344CB8AC3E}">
        <p14:creationId xmlns:p14="http://schemas.microsoft.com/office/powerpoint/2010/main" val="374793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86697" y="332656"/>
            <a:ext cx="7467600" cy="6406767"/>
          </a:xfrm>
        </p:spPr>
        <p:txBody>
          <a:bodyPr>
            <a:normAutofit lnSpcReduction="10000"/>
          </a:bodyPr>
          <a:lstStyle/>
          <a:p>
            <a:r>
              <a:rPr lang="fr-FR" b="1" dirty="0">
                <a:solidFill>
                  <a:schemeClr val="accent2">
                    <a:lumMod val="50000"/>
                  </a:schemeClr>
                </a:solidFill>
              </a:rPr>
              <a:t>Purée de fruits destinée à la production de jus et de nectars de fruits : </a:t>
            </a:r>
          </a:p>
          <a:p>
            <a:pPr marL="0" indent="0">
              <a:buNone/>
            </a:pPr>
            <a:endParaRPr lang="fr-FR" b="1" dirty="0"/>
          </a:p>
          <a:p>
            <a:pPr marL="0" indent="0" algn="just">
              <a:buNone/>
            </a:pPr>
            <a:r>
              <a:rPr lang="fr-FR" sz="2800" dirty="0"/>
              <a:t>c’est le produit non fermenté, mais fermentescible, obtenu par des procédés appropriés, par exemple en passant au tamis ou en broyant la partie    comestible du fruit entier ou pelé sans en prélever le jus. Le fruit doit être sain, parvenu à un degré de maturation approprié et frais ou bien conservé par des moyens physiques ou par un ou plusieurs des traitements appliqués conformément aux dispositions pertinentes de la Commission du Codex </a:t>
            </a:r>
            <a:r>
              <a:rPr lang="fr-FR" sz="2800" dirty="0" err="1"/>
              <a:t>Alimentarius</a:t>
            </a:r>
            <a:r>
              <a:rPr lang="fr-FR" sz="2800" dirty="0"/>
              <a:t>. </a:t>
            </a:r>
          </a:p>
        </p:txBody>
      </p:sp>
    </p:spTree>
    <p:extLst>
      <p:ext uri="{BB962C8B-B14F-4D97-AF65-F5344CB8AC3E}">
        <p14:creationId xmlns:p14="http://schemas.microsoft.com/office/powerpoint/2010/main" val="139460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7467600" cy="6141296"/>
          </a:xfrm>
        </p:spPr>
        <p:txBody>
          <a:bodyPr>
            <a:normAutofit/>
          </a:bodyPr>
          <a:lstStyle/>
          <a:p>
            <a:r>
              <a:rPr lang="fr-FR" b="1" dirty="0">
                <a:solidFill>
                  <a:schemeClr val="accent2">
                    <a:lumMod val="50000"/>
                  </a:schemeClr>
                </a:solidFill>
              </a:rPr>
              <a:t>Nectar de fruits </a:t>
            </a:r>
            <a:r>
              <a:rPr lang="fr-FR" dirty="0"/>
              <a:t>: </a:t>
            </a:r>
          </a:p>
          <a:p>
            <a:pPr marL="0" indent="0" algn="just">
              <a:buNone/>
            </a:pPr>
            <a:r>
              <a:rPr lang="fr-FR" sz="2800" dirty="0"/>
              <a:t>Le nectar de fruits est le produit non fermenté, mais fermentescible, obtenu en ajoutant de l’eau, avec ou sans adjonction de sucres, de miel et/ou de sirops et/ou d’édulcorants. Des substances aromatiques, des composés aromatisant volatils, de la pulpe et des cellules, qui doivent tous avoir été obtenus à partir du même type de fruit et par des moyens physiques adaptés, peuvent être ajoutés. Le mélange de nectars de fruits est le même produit, obtenu à partir de plusieurs types de fruits différents.</a:t>
            </a:r>
          </a:p>
        </p:txBody>
      </p:sp>
    </p:spTree>
    <p:extLst>
      <p:ext uri="{BB962C8B-B14F-4D97-AF65-F5344CB8AC3E}">
        <p14:creationId xmlns:p14="http://schemas.microsoft.com/office/powerpoint/2010/main" val="273405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211144" cy="994122"/>
          </a:xfrm>
        </p:spPr>
        <p:txBody>
          <a:bodyPr>
            <a:normAutofit fontScale="90000"/>
          </a:bodyPr>
          <a:lstStyle/>
          <a:p>
            <a:pPr algn="ctr"/>
            <a:br>
              <a:rPr lang="fr-FR" b="1" dirty="0"/>
            </a:br>
            <a:r>
              <a:rPr lang="fr-FR" b="1" dirty="0"/>
              <a:t>4</a:t>
            </a:r>
            <a:r>
              <a:rPr lang="fr-FR" b="1" dirty="0">
                <a:solidFill>
                  <a:schemeClr val="accent2">
                    <a:lumMod val="50000"/>
                  </a:schemeClr>
                </a:solidFill>
              </a:rPr>
              <a:t>. </a:t>
            </a:r>
            <a:r>
              <a:rPr lang="fr-FR" sz="2700" b="1" dirty="0">
                <a:solidFill>
                  <a:schemeClr val="accent2">
                    <a:lumMod val="50000"/>
                  </a:schemeClr>
                </a:solidFill>
              </a:rPr>
              <a:t>Extraction du jus de figue de barbarie</a:t>
            </a:r>
            <a:br>
              <a:rPr lang="fr-FR" sz="2700" b="1" dirty="0"/>
            </a:br>
            <a:endParaRPr lang="fr-FR" dirty="0"/>
          </a:p>
        </p:txBody>
      </p:sp>
      <p:sp>
        <p:nvSpPr>
          <p:cNvPr id="3" name="Espace réservé du contenu 2"/>
          <p:cNvSpPr>
            <a:spLocks noGrp="1"/>
          </p:cNvSpPr>
          <p:nvPr>
            <p:ph sz="quarter" idx="1"/>
          </p:nvPr>
        </p:nvSpPr>
        <p:spPr>
          <a:xfrm>
            <a:off x="467544" y="1412776"/>
            <a:ext cx="7467600" cy="4896544"/>
          </a:xfrm>
        </p:spPr>
        <p:txBody>
          <a:bodyPr>
            <a:normAutofit lnSpcReduction="10000"/>
          </a:bodyPr>
          <a:lstStyle/>
          <a:p>
            <a:pPr marL="0" indent="0" algn="just">
              <a:buNone/>
            </a:pPr>
            <a:r>
              <a:rPr lang="fr-FR" dirty="0"/>
              <a:t>L’extraction du jus est réalisée selon plusieurs méthodes :</a:t>
            </a:r>
          </a:p>
          <a:p>
            <a:pPr marL="0" indent="0" algn="just">
              <a:buNone/>
            </a:pPr>
            <a:r>
              <a:rPr lang="fr-FR" dirty="0"/>
              <a:t> </a:t>
            </a:r>
            <a:r>
              <a:rPr lang="fr-FR" b="1" dirty="0"/>
              <a:t>Pressurage : </a:t>
            </a:r>
            <a:r>
              <a:rPr lang="fr-FR" dirty="0"/>
              <a:t>Le jus est contenu dans la vacuole</a:t>
            </a:r>
          </a:p>
          <a:p>
            <a:pPr marL="0" indent="0" algn="just">
              <a:buNone/>
            </a:pPr>
            <a:r>
              <a:rPr lang="fr-FR" dirty="0"/>
              <a:t>de chaque cellule parenchymateuse du tissu comestible des fruits. Chaque cellule est entourée d’une paroi primaire constituée par un gel rigide de pectines, de cellulose et d’hémicelluloses. </a:t>
            </a:r>
          </a:p>
          <a:p>
            <a:pPr marL="0" indent="0" algn="just">
              <a:buNone/>
            </a:pPr>
            <a:r>
              <a:rPr lang="fr-FR" dirty="0"/>
              <a:t>Pour extraire le jus, il faut ainsi désorganiser les tissus pour obtenir une pulpe composée de cellules séparées, de fragments de paroi baignant dans le liquide</a:t>
            </a:r>
          </a:p>
          <a:p>
            <a:pPr marL="0" indent="0" algn="just">
              <a:buNone/>
            </a:pPr>
            <a:r>
              <a:rPr lang="fr-FR" dirty="0"/>
              <a:t>issu des vacuoles. Une fois obtenu, le jus est séparé des particules solides</a:t>
            </a:r>
          </a:p>
        </p:txBody>
      </p:sp>
    </p:spTree>
    <p:extLst>
      <p:ext uri="{BB962C8B-B14F-4D97-AF65-F5344CB8AC3E}">
        <p14:creationId xmlns:p14="http://schemas.microsoft.com/office/powerpoint/2010/main" val="3576085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04664"/>
            <a:ext cx="7467600" cy="6069288"/>
          </a:xfrm>
        </p:spPr>
        <p:txBody>
          <a:bodyPr>
            <a:normAutofit/>
          </a:bodyPr>
          <a:lstStyle/>
          <a:p>
            <a:pPr marL="0" indent="0">
              <a:buNone/>
            </a:pPr>
            <a:r>
              <a:rPr lang="fr-FR" b="1" dirty="0">
                <a:solidFill>
                  <a:schemeClr val="accent2">
                    <a:lumMod val="50000"/>
                  </a:schemeClr>
                </a:solidFill>
              </a:rPr>
              <a:t>Pressoirs discontinus : </a:t>
            </a:r>
          </a:p>
          <a:p>
            <a:pPr marL="0" indent="0" algn="just">
              <a:buNone/>
            </a:pPr>
            <a:r>
              <a:rPr lang="fr-FR" sz="2800" dirty="0"/>
              <a:t>Les pressoirs à paquets sont encore utilisés à l’échelle</a:t>
            </a:r>
          </a:p>
          <a:p>
            <a:pPr marL="0" indent="0" algn="just">
              <a:buNone/>
            </a:pPr>
            <a:r>
              <a:rPr lang="fr-FR" sz="2800" dirty="0"/>
              <a:t>de production artisanale comme par exemple pour le jus de pomme . </a:t>
            </a:r>
          </a:p>
          <a:p>
            <a:pPr marL="0" indent="0" algn="just">
              <a:buNone/>
            </a:pPr>
            <a:r>
              <a:rPr lang="fr-FR" sz="2800" dirty="0"/>
              <a:t>Ils permettent d’extraire le jus sur des fruits préalablement broyés ou entiers. Sous l’action de pistons hydrauliques, une force de pression se crée permettant le pressurage des fruits situés entre les différents paquets. </a:t>
            </a:r>
          </a:p>
          <a:p>
            <a:pPr marL="0" indent="0" algn="just">
              <a:buNone/>
            </a:pPr>
            <a:r>
              <a:rPr lang="fr-FR" sz="2800" dirty="0"/>
              <a:t>Ce mode de pressurage est préférablement appliqué aux petites quantités de fruits</a:t>
            </a:r>
          </a:p>
        </p:txBody>
      </p:sp>
    </p:spTree>
    <p:extLst>
      <p:ext uri="{BB962C8B-B14F-4D97-AF65-F5344CB8AC3E}">
        <p14:creationId xmlns:p14="http://schemas.microsoft.com/office/powerpoint/2010/main" val="85939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lstStyle/>
          <a:p>
            <a:r>
              <a:rPr lang="fr-FR" b="1" dirty="0"/>
              <a:t>Suite du plan </a:t>
            </a:r>
          </a:p>
        </p:txBody>
      </p:sp>
      <p:sp>
        <p:nvSpPr>
          <p:cNvPr id="3" name="Espace réservé du contenu 2"/>
          <p:cNvSpPr>
            <a:spLocks noGrp="1"/>
          </p:cNvSpPr>
          <p:nvPr>
            <p:ph sz="quarter" idx="1"/>
          </p:nvPr>
        </p:nvSpPr>
        <p:spPr>
          <a:xfrm>
            <a:off x="457200" y="1124744"/>
            <a:ext cx="7467600" cy="5349208"/>
          </a:xfrm>
        </p:spPr>
        <p:txBody>
          <a:bodyPr>
            <a:normAutofit/>
          </a:bodyPr>
          <a:lstStyle/>
          <a:p>
            <a:pPr marL="265113" indent="0">
              <a:buNone/>
            </a:pPr>
            <a:r>
              <a:rPr lang="fr-FR" dirty="0"/>
              <a:t>6. Le vinaigre</a:t>
            </a:r>
          </a:p>
          <a:p>
            <a:pPr marL="630873" lvl="1" indent="0">
              <a:buFont typeface="Wingdings" pitchFamily="2" charset="2"/>
              <a:buChar char="Ø"/>
            </a:pPr>
            <a:r>
              <a:rPr lang="fr-FR" dirty="0"/>
              <a:t>Historique</a:t>
            </a:r>
          </a:p>
          <a:p>
            <a:pPr marL="630873" lvl="1" indent="0">
              <a:buFont typeface="Wingdings" pitchFamily="2" charset="2"/>
              <a:buChar char="Ø"/>
            </a:pPr>
            <a:r>
              <a:rPr lang="fr-FR" dirty="0"/>
              <a:t>Réglementation</a:t>
            </a:r>
          </a:p>
          <a:p>
            <a:pPr marL="265113" indent="0">
              <a:buNone/>
            </a:pPr>
            <a:r>
              <a:rPr lang="fr-FR" dirty="0"/>
              <a:t>7. Procédé de fabrication de vinaigre</a:t>
            </a:r>
          </a:p>
          <a:p>
            <a:pPr marL="265113" indent="0">
              <a:buNone/>
            </a:pPr>
            <a:r>
              <a:rPr lang="fr-FR" dirty="0"/>
              <a:t>8. Principe chimique</a:t>
            </a:r>
          </a:p>
          <a:p>
            <a:pPr marL="550863" indent="82550">
              <a:buFont typeface="Wingdings" pitchFamily="2" charset="2"/>
              <a:buChar char="Ø"/>
            </a:pPr>
            <a:r>
              <a:rPr lang="fr-FR" dirty="0"/>
              <a:t>Fermentation alcoolique</a:t>
            </a:r>
          </a:p>
          <a:p>
            <a:pPr marL="550863" indent="82550">
              <a:buFont typeface="Wingdings" pitchFamily="2" charset="2"/>
              <a:buChar char="Ø"/>
            </a:pPr>
            <a:r>
              <a:rPr lang="fr-FR" dirty="0"/>
              <a:t>Fermentation acétique</a:t>
            </a:r>
          </a:p>
          <a:p>
            <a:pPr marL="442913" lvl="1" indent="0">
              <a:buNone/>
            </a:pPr>
            <a:r>
              <a:rPr lang="fr-FR" sz="2400" dirty="0"/>
              <a:t>9. Technique de fabrication traditionnelle de vinaigre</a:t>
            </a:r>
          </a:p>
          <a:p>
            <a:pPr marL="176213" lvl="1" indent="-176213">
              <a:buNone/>
            </a:pPr>
            <a:r>
              <a:rPr lang="fr-FR" sz="2400" dirty="0"/>
              <a:t>     10.Vertus du vinaigre</a:t>
            </a:r>
          </a:p>
          <a:p>
            <a:pPr marL="176213" lvl="1" indent="-176213">
              <a:buNone/>
            </a:pPr>
            <a:endParaRPr lang="fr-FR" sz="2400" dirty="0"/>
          </a:p>
          <a:p>
            <a:pPr marL="176213" lvl="1" indent="-176213">
              <a:buNone/>
            </a:pPr>
            <a:r>
              <a:rPr lang="fr-FR" sz="2400" dirty="0"/>
              <a:t>       </a:t>
            </a:r>
          </a:p>
          <a:p>
            <a:pPr marL="728663" lvl="1" indent="-95250">
              <a:buNone/>
            </a:pPr>
            <a:endParaRPr lang="fr-FR" sz="2400" dirty="0"/>
          </a:p>
          <a:p>
            <a:pPr marL="530225" indent="0">
              <a:buFont typeface="Wingdings" pitchFamily="2" charset="2"/>
              <a:buChar char="Ø"/>
            </a:pPr>
            <a:endParaRPr lang="fr-FR" dirty="0"/>
          </a:p>
        </p:txBody>
      </p:sp>
    </p:spTree>
    <p:extLst>
      <p:ext uri="{BB962C8B-B14F-4D97-AF65-F5344CB8AC3E}">
        <p14:creationId xmlns:p14="http://schemas.microsoft.com/office/powerpoint/2010/main" val="2208287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620688"/>
            <a:ext cx="7467600" cy="5853264"/>
          </a:xfrm>
        </p:spPr>
        <p:txBody>
          <a:bodyPr>
            <a:noAutofit/>
          </a:bodyPr>
          <a:lstStyle/>
          <a:p>
            <a:pPr marL="0" indent="0" algn="just">
              <a:buNone/>
            </a:pPr>
            <a:r>
              <a:rPr lang="fr-FR" b="1" dirty="0">
                <a:solidFill>
                  <a:schemeClr val="accent2">
                    <a:lumMod val="50000"/>
                  </a:schemeClr>
                </a:solidFill>
              </a:rPr>
              <a:t>Pressoirs continus </a:t>
            </a:r>
            <a:r>
              <a:rPr lang="fr-FR" dirty="0">
                <a:solidFill>
                  <a:schemeClr val="accent2">
                    <a:lumMod val="50000"/>
                  </a:schemeClr>
                </a:solidFill>
              </a:rPr>
              <a:t>: </a:t>
            </a:r>
          </a:p>
          <a:p>
            <a:pPr marL="0" indent="0" algn="just">
              <a:buNone/>
            </a:pPr>
            <a:r>
              <a:rPr lang="fr-FR" dirty="0"/>
              <a:t>les pressoirs à bande dérivent des techniques des pressoirs à paquets. Le lit de pulpe (étape 1) est entrainé entre deux toiles sans fin à travers un train de rouleaux et de contre-rouleaux (étapes 2 et 3) dont l’écart en se réduisant </a:t>
            </a:r>
          </a:p>
          <a:p>
            <a:pPr marL="0" indent="0" algn="just">
              <a:buNone/>
            </a:pPr>
            <a:r>
              <a:rPr lang="fr-FR" dirty="0"/>
              <a:t>une pression progressivement croissante sur la pulpe. Le jus s’écoule à travers la toile</a:t>
            </a:r>
          </a:p>
          <a:p>
            <a:pPr marL="0" indent="0" algn="just">
              <a:buNone/>
            </a:pPr>
            <a:r>
              <a:rPr lang="fr-FR" dirty="0"/>
              <a:t>inférieure dans un bac collecteur (étape 4). A la fin du dispositif, les toiles s’écartent et</a:t>
            </a:r>
          </a:p>
          <a:p>
            <a:pPr marL="0" indent="0" algn="just">
              <a:buNone/>
            </a:pPr>
            <a:r>
              <a:rPr lang="fr-FR" dirty="0"/>
              <a:t>permettent le relargage des résidus dans une trémie d’évacuation. Le nettoyage des</a:t>
            </a:r>
          </a:p>
          <a:p>
            <a:pPr marL="0" indent="0" algn="just">
              <a:buNone/>
            </a:pPr>
            <a:r>
              <a:rPr lang="fr-FR" dirty="0"/>
              <a:t>toiles est assuré par des batteurs et des jets d’aspersion</a:t>
            </a:r>
          </a:p>
        </p:txBody>
      </p:sp>
    </p:spTree>
    <p:extLst>
      <p:ext uri="{BB962C8B-B14F-4D97-AF65-F5344CB8AC3E}">
        <p14:creationId xmlns:p14="http://schemas.microsoft.com/office/powerpoint/2010/main" val="339904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7467600" cy="1008112"/>
          </a:xfrm>
        </p:spPr>
        <p:txBody>
          <a:bodyPr>
            <a:normAutofit/>
          </a:bodyPr>
          <a:lstStyle/>
          <a:p>
            <a:r>
              <a:rPr lang="fr-FR" dirty="0"/>
              <a:t> </a:t>
            </a:r>
            <a:r>
              <a:rPr lang="fr-FR" b="1" dirty="0">
                <a:solidFill>
                  <a:schemeClr val="accent2">
                    <a:lumMod val="50000"/>
                  </a:schemeClr>
                </a:solidFill>
              </a:rPr>
              <a:t>5.Traitement thermique</a:t>
            </a:r>
            <a:br>
              <a:rPr lang="fr-FR" b="1" dirty="0"/>
            </a:br>
            <a:endParaRPr lang="fr-FR" dirty="0"/>
          </a:p>
        </p:txBody>
      </p:sp>
      <p:sp>
        <p:nvSpPr>
          <p:cNvPr id="3" name="Espace réservé du contenu 2"/>
          <p:cNvSpPr>
            <a:spLocks noGrp="1"/>
          </p:cNvSpPr>
          <p:nvPr>
            <p:ph sz="quarter" idx="1"/>
          </p:nvPr>
        </p:nvSpPr>
        <p:spPr>
          <a:xfrm>
            <a:off x="457200" y="764704"/>
            <a:ext cx="7643192" cy="5709248"/>
          </a:xfrm>
        </p:spPr>
        <p:txBody>
          <a:bodyPr>
            <a:normAutofit fontScale="25000" lnSpcReduction="20000"/>
          </a:bodyPr>
          <a:lstStyle/>
          <a:p>
            <a:pPr marL="0" indent="0">
              <a:buNone/>
            </a:pPr>
            <a:endParaRPr lang="fr-FR" b="1" dirty="0"/>
          </a:p>
          <a:p>
            <a:pPr marL="0" indent="0">
              <a:buNone/>
            </a:pPr>
            <a:r>
              <a:rPr lang="fr-FR" sz="9600" dirty="0"/>
              <a:t>Le traitement thermique des produits implique un chauffage et un refroidissement afin</a:t>
            </a:r>
          </a:p>
          <a:p>
            <a:pPr marL="0" indent="0">
              <a:buNone/>
            </a:pPr>
            <a:r>
              <a:rPr lang="fr-FR" sz="9600" dirty="0"/>
              <a:t>d’avoir un produit avec une longue durée de conservation, qui est exempt d'organismes</a:t>
            </a:r>
          </a:p>
          <a:p>
            <a:pPr marL="0" indent="0">
              <a:buNone/>
            </a:pPr>
            <a:r>
              <a:rPr lang="fr-FR" sz="9600" dirty="0"/>
              <a:t>pathogènes et ne causera pas l'altération des aliments. </a:t>
            </a:r>
          </a:p>
          <a:p>
            <a:pPr marL="0" indent="0" algn="just">
              <a:buNone/>
            </a:pPr>
            <a:r>
              <a:rPr lang="fr-FR" sz="9600" dirty="0"/>
              <a:t>L’opération qui vise l’inactivation des micro-organismes est généralement désignée sous</a:t>
            </a:r>
          </a:p>
          <a:p>
            <a:pPr marL="0" indent="0" algn="just">
              <a:buNone/>
            </a:pPr>
            <a:r>
              <a:rPr lang="fr-FR" sz="9600" dirty="0"/>
              <a:t>le nom de stérilisation, bien qu'elle ne soit pas la même que les opérations médicales qui</a:t>
            </a:r>
          </a:p>
          <a:p>
            <a:pPr marL="0" indent="0" algn="just">
              <a:buNone/>
            </a:pPr>
            <a:r>
              <a:rPr lang="fr-FR" sz="9600" dirty="0"/>
              <a:t>nécessitent la suppression complète des espèces microbiennes. Généralement, on n’a pas</a:t>
            </a:r>
          </a:p>
          <a:p>
            <a:pPr marL="0" indent="0" algn="just">
              <a:buNone/>
            </a:pPr>
            <a:r>
              <a:rPr lang="fr-FR" sz="9600" dirty="0"/>
              <a:t>besoin d’éliminer les organismes thermophiles qui n’ont aucune importance pour notre</a:t>
            </a:r>
          </a:p>
          <a:p>
            <a:pPr marL="0" indent="0" algn="just">
              <a:buNone/>
            </a:pPr>
            <a:r>
              <a:rPr lang="fr-FR" sz="9600" dirty="0"/>
              <a:t>santé ainsi le processus est décrit comme une stérilisation commerciale. </a:t>
            </a:r>
            <a:endParaRPr lang="fr-FR" sz="5600" dirty="0"/>
          </a:p>
        </p:txBody>
      </p:sp>
    </p:spTree>
    <p:extLst>
      <p:ext uri="{BB962C8B-B14F-4D97-AF65-F5344CB8AC3E}">
        <p14:creationId xmlns:p14="http://schemas.microsoft.com/office/powerpoint/2010/main" val="411695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lumMod val="50000"/>
                  </a:schemeClr>
                </a:solidFill>
              </a:rPr>
              <a:t>Traitement thermique (suite)</a:t>
            </a:r>
          </a:p>
        </p:txBody>
      </p:sp>
      <p:sp>
        <p:nvSpPr>
          <p:cNvPr id="3" name="Espace réservé du contenu 2"/>
          <p:cNvSpPr>
            <a:spLocks noGrp="1"/>
          </p:cNvSpPr>
          <p:nvPr>
            <p:ph sz="quarter" idx="1"/>
          </p:nvPr>
        </p:nvSpPr>
        <p:spPr>
          <a:xfrm>
            <a:off x="457200" y="1772816"/>
            <a:ext cx="7643192" cy="4701136"/>
          </a:xfrm>
        </p:spPr>
        <p:txBody>
          <a:bodyPr>
            <a:normAutofit/>
          </a:bodyPr>
          <a:lstStyle/>
          <a:p>
            <a:pPr marL="0" indent="0" algn="just">
              <a:buNone/>
            </a:pPr>
            <a:r>
              <a:rPr lang="fr-FR" sz="2800" dirty="0"/>
              <a:t>Le seul inconvénient est le stockage des produits à une température supérieure à 32 °C, les micro-organismes vont germer et provoqueront la détérioration du produit. </a:t>
            </a:r>
          </a:p>
          <a:p>
            <a:pPr marL="0" indent="0">
              <a:buNone/>
            </a:pPr>
            <a:r>
              <a:rPr lang="fr-FR" sz="2800" dirty="0"/>
              <a:t>Si la température ambiante de stockage dépasse cette température comme dans les pays à climat chaud, il sera alors nécessaire de soumettre le produit à un processus plus sévère</a:t>
            </a:r>
          </a:p>
          <a:p>
            <a:endParaRPr lang="fr-FR" dirty="0"/>
          </a:p>
        </p:txBody>
      </p:sp>
    </p:spTree>
    <p:extLst>
      <p:ext uri="{BB962C8B-B14F-4D97-AF65-F5344CB8AC3E}">
        <p14:creationId xmlns:p14="http://schemas.microsoft.com/office/powerpoint/2010/main" val="177748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003232" cy="1143000"/>
          </a:xfrm>
        </p:spPr>
        <p:txBody>
          <a:bodyPr/>
          <a:lstStyle/>
          <a:p>
            <a:pPr algn="ctr"/>
            <a:r>
              <a:rPr lang="fr-FR" dirty="0">
                <a:solidFill>
                  <a:schemeClr val="accent2">
                    <a:lumMod val="50000"/>
                  </a:schemeClr>
                </a:solidFill>
              </a:rPr>
              <a:t>Classement des produits alimentaires selon le PH</a:t>
            </a:r>
          </a:p>
        </p:txBody>
      </p:sp>
      <p:sp>
        <p:nvSpPr>
          <p:cNvPr id="3" name="Espace réservé du contenu 2"/>
          <p:cNvSpPr>
            <a:spLocks noGrp="1"/>
          </p:cNvSpPr>
          <p:nvPr>
            <p:ph sz="quarter" idx="1"/>
          </p:nvPr>
        </p:nvSpPr>
        <p:spPr>
          <a:xfrm>
            <a:off x="395536" y="1484784"/>
            <a:ext cx="7467600" cy="5017768"/>
          </a:xfrm>
        </p:spPr>
        <p:txBody>
          <a:bodyPr>
            <a:normAutofit fontScale="92500" lnSpcReduction="10000"/>
          </a:bodyPr>
          <a:lstStyle/>
          <a:p>
            <a:pPr marL="0" indent="0">
              <a:buNone/>
            </a:pPr>
            <a:r>
              <a:rPr lang="fr-FR" dirty="0"/>
              <a:t>Les produits alimentaires sont identifiés selon quatre groupes en fonction de leur pH :</a:t>
            </a:r>
          </a:p>
          <a:p>
            <a:pPr marL="0" indent="0">
              <a:buNone/>
            </a:pPr>
            <a:r>
              <a:rPr lang="fr-FR" dirty="0"/>
              <a:t> </a:t>
            </a:r>
            <a:r>
              <a:rPr lang="fr-FR" b="1" dirty="0"/>
              <a:t>Groupe 1 </a:t>
            </a:r>
            <a:r>
              <a:rPr lang="fr-FR" dirty="0"/>
              <a:t>: les produits à faible acidité (pH ≥ 5,0) – les produits à base de viande,</a:t>
            </a:r>
          </a:p>
          <a:p>
            <a:pPr marL="0" indent="0">
              <a:buNone/>
            </a:pPr>
            <a:r>
              <a:rPr lang="fr-FR" dirty="0"/>
              <a:t>les produits de la mer, le lait, les soupes et la plupart des légumes.</a:t>
            </a:r>
          </a:p>
          <a:p>
            <a:pPr marL="0" indent="0">
              <a:buNone/>
            </a:pPr>
            <a:r>
              <a:rPr lang="fr-FR" dirty="0"/>
              <a:t> </a:t>
            </a:r>
            <a:r>
              <a:rPr lang="fr-FR" b="1" dirty="0"/>
              <a:t>Groupe 2 </a:t>
            </a:r>
            <a:r>
              <a:rPr lang="fr-FR" dirty="0"/>
              <a:t>: les produits à acidité moyenne (pH 4,5 – 5,0) – la viande, les légumes, les pâtes, les soupes et les poires.</a:t>
            </a:r>
          </a:p>
          <a:p>
            <a:pPr marL="0" indent="0">
              <a:buNone/>
            </a:pPr>
            <a:r>
              <a:rPr lang="fr-FR" dirty="0"/>
              <a:t> </a:t>
            </a:r>
            <a:r>
              <a:rPr lang="fr-FR" b="1" dirty="0"/>
              <a:t>Groupe 3 : </a:t>
            </a:r>
            <a:r>
              <a:rPr lang="fr-FR" dirty="0"/>
              <a:t>les produits acides (pH 3,7 – 4,5) – les tomates, les poires, les figues, l’ananas et d’autres fruits.</a:t>
            </a:r>
          </a:p>
          <a:p>
            <a:pPr marL="0" indent="0">
              <a:buNone/>
            </a:pPr>
            <a:r>
              <a:rPr lang="fr-FR" dirty="0"/>
              <a:t> </a:t>
            </a:r>
            <a:r>
              <a:rPr lang="fr-FR" b="1" dirty="0"/>
              <a:t>Groupe 4 : </a:t>
            </a:r>
            <a:r>
              <a:rPr lang="fr-FR" dirty="0"/>
              <a:t>Les produits à haute acidité (pH ≤ 3,7) - le pamplemousse, les agrumes et les jus de fruits.</a:t>
            </a:r>
          </a:p>
        </p:txBody>
      </p:sp>
    </p:spTree>
    <p:extLst>
      <p:ext uri="{BB962C8B-B14F-4D97-AF65-F5344CB8AC3E}">
        <p14:creationId xmlns:p14="http://schemas.microsoft.com/office/powerpoint/2010/main" val="793317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6</a:t>
            </a:r>
            <a:r>
              <a:rPr lang="fr-FR" dirty="0">
                <a:solidFill>
                  <a:schemeClr val="accent2">
                    <a:lumMod val="50000"/>
                  </a:schemeClr>
                </a:solidFill>
              </a:rPr>
              <a:t>. Le vinaigre</a:t>
            </a:r>
          </a:p>
        </p:txBody>
      </p:sp>
      <p:sp>
        <p:nvSpPr>
          <p:cNvPr id="3" name="Espace réservé du contenu 2"/>
          <p:cNvSpPr>
            <a:spLocks noGrp="1"/>
          </p:cNvSpPr>
          <p:nvPr>
            <p:ph sz="quarter" idx="1"/>
          </p:nvPr>
        </p:nvSpPr>
        <p:spPr>
          <a:xfrm>
            <a:off x="457200" y="2285992"/>
            <a:ext cx="7467600" cy="4187960"/>
          </a:xfrm>
        </p:spPr>
        <p:txBody>
          <a:bodyPr/>
          <a:lstStyle/>
          <a:p>
            <a:r>
              <a:rPr lang="fr-FR" dirty="0"/>
              <a:t>Définition:</a:t>
            </a:r>
          </a:p>
          <a:p>
            <a:pPr marL="0" indent="0" algn="just">
              <a:buNone/>
            </a:pPr>
            <a:r>
              <a:rPr lang="fr-FR" dirty="0"/>
              <a:t>Le vinaigre, est un liquide acide obtenu grâce à l’oxygénation de l’éthanol dans le vin, la bière, le cidre et d’autres boissons fermentées.</a:t>
            </a:r>
          </a:p>
          <a:p>
            <a:pPr marL="0" indent="0" algn="just">
              <a:buNone/>
            </a:pPr>
            <a:r>
              <a:rPr lang="fr-FR" dirty="0"/>
              <a:t>L’acide tartrique et l’acide citrique se retrouvent en plus faibles concentrations dans les vinaigres naturels. </a:t>
            </a:r>
          </a:p>
          <a:p>
            <a:pPr marL="0" indent="0">
              <a:buNone/>
            </a:pPr>
            <a:endParaRPr lang="fr-FR" dirty="0"/>
          </a:p>
        </p:txBody>
      </p:sp>
      <p:pic>
        <p:nvPicPr>
          <p:cNvPr id="4" name="Picture 2" descr="C:\Users\hela_r\Desktop\vinaigre.jpg"/>
          <p:cNvPicPr>
            <a:picLocks noChangeAspect="1" noChangeArrowheads="1"/>
          </p:cNvPicPr>
          <p:nvPr/>
        </p:nvPicPr>
        <p:blipFill>
          <a:blip r:embed="rId2" cstate="print"/>
          <a:srcRect/>
          <a:stretch>
            <a:fillRect/>
          </a:stretch>
        </p:blipFill>
        <p:spPr bwMode="auto">
          <a:xfrm>
            <a:off x="6572264" y="0"/>
            <a:ext cx="1876425" cy="2438400"/>
          </a:xfrm>
          <a:prstGeom prst="rect">
            <a:avLst/>
          </a:prstGeom>
          <a:noFill/>
        </p:spPr>
      </p:pic>
    </p:spTree>
    <p:extLst>
      <p:ext uri="{BB962C8B-B14F-4D97-AF65-F5344CB8AC3E}">
        <p14:creationId xmlns:p14="http://schemas.microsoft.com/office/powerpoint/2010/main" val="3231906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lumMod val="50000"/>
                  </a:schemeClr>
                </a:solidFill>
              </a:rPr>
              <a:t>Historique du vinaigre</a:t>
            </a:r>
          </a:p>
        </p:txBody>
      </p:sp>
      <p:sp>
        <p:nvSpPr>
          <p:cNvPr id="3" name="Espace réservé du contenu 2"/>
          <p:cNvSpPr>
            <a:spLocks noGrp="1"/>
          </p:cNvSpPr>
          <p:nvPr>
            <p:ph sz="quarter" idx="1"/>
          </p:nvPr>
        </p:nvSpPr>
        <p:spPr/>
        <p:txBody>
          <a:bodyPr/>
          <a:lstStyle/>
          <a:p>
            <a:pPr marL="0" indent="0">
              <a:buNone/>
            </a:pPr>
            <a:r>
              <a:rPr lang="fr-FR" dirty="0"/>
              <a:t>Le vinaigre, malgré son apparence banale est loin d’être sans intérêt reconnaissable à son odeur et à son goût piquant. Ce liquide possède une longue histoire qui date de plus de 5000 ans.</a:t>
            </a:r>
          </a:p>
          <a:p>
            <a:pPr marL="0" indent="0">
              <a:buNone/>
            </a:pPr>
            <a:r>
              <a:rPr lang="fr-FR" dirty="0"/>
              <a:t>Sa découverte est intimement liée à la fabrication de vin dont le vinaigre tire son origine.</a:t>
            </a:r>
          </a:p>
          <a:p>
            <a:pPr marL="0" indent="0">
              <a:buNone/>
            </a:pPr>
            <a:r>
              <a:rPr lang="fr-FR" dirty="0"/>
              <a:t>En effet, le vin exposé à l’air pendant une certaine période se transformera naturellement en liquide au gout acide : c’est la naissance du vinaigre ou du « </a:t>
            </a:r>
            <a:r>
              <a:rPr lang="fr-FR" dirty="0" err="1"/>
              <a:t>vin-aigre</a:t>
            </a:r>
            <a:r>
              <a:rPr lang="fr-FR" dirty="0"/>
              <a:t> »</a:t>
            </a:r>
          </a:p>
        </p:txBody>
      </p:sp>
    </p:spTree>
    <p:extLst>
      <p:ext uri="{BB962C8B-B14F-4D97-AF65-F5344CB8AC3E}">
        <p14:creationId xmlns:p14="http://schemas.microsoft.com/office/powerpoint/2010/main" val="4263933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lumMod val="50000"/>
                  </a:schemeClr>
                </a:solidFill>
              </a:rPr>
              <a:t>Historique (suite)</a:t>
            </a:r>
          </a:p>
        </p:txBody>
      </p:sp>
      <p:sp>
        <p:nvSpPr>
          <p:cNvPr id="3" name="Espace réservé du contenu 2"/>
          <p:cNvSpPr>
            <a:spLocks noGrp="1"/>
          </p:cNvSpPr>
          <p:nvPr>
            <p:ph sz="quarter" idx="1"/>
          </p:nvPr>
        </p:nvSpPr>
        <p:spPr>
          <a:xfrm>
            <a:off x="457200" y="1600200"/>
            <a:ext cx="7715200" cy="4873752"/>
          </a:xfrm>
        </p:spPr>
        <p:txBody>
          <a:bodyPr/>
          <a:lstStyle/>
          <a:p>
            <a:pPr marL="0" indent="0">
              <a:buNone/>
            </a:pPr>
            <a:r>
              <a:rPr lang="fr-FR" dirty="0"/>
              <a:t>Louis pasteur identifie les trois critères indispensables à la production du vinaigre:</a:t>
            </a:r>
          </a:p>
          <a:p>
            <a:pPr marL="0" indent="0">
              <a:buNone/>
            </a:pPr>
            <a:endParaRPr lang="fr-FR" dirty="0"/>
          </a:p>
          <a:p>
            <a:pPr>
              <a:buFont typeface="Wingdings" pitchFamily="2" charset="2"/>
              <a:buChar char="v"/>
            </a:pPr>
            <a:r>
              <a:rPr lang="fr-FR" dirty="0"/>
              <a:t>Alcool: celui contenu dans le vin, le cidre ou autre boisson alcoolique</a:t>
            </a:r>
          </a:p>
          <a:p>
            <a:pPr>
              <a:buFont typeface="Wingdings" pitchFamily="2" charset="2"/>
              <a:buChar char="v"/>
            </a:pPr>
            <a:r>
              <a:rPr lang="fr-FR" dirty="0"/>
              <a:t>Oxygène: Celui de l’air fait parfaitement l’affaire </a:t>
            </a:r>
          </a:p>
          <a:p>
            <a:pPr>
              <a:buFont typeface="Wingdings" pitchFamily="2" charset="2"/>
              <a:buChar char="v"/>
            </a:pPr>
            <a:r>
              <a:rPr lang="fr-FR" dirty="0"/>
              <a:t>Ferment: mycoderme acété, en fait une bactérie qu’on renommera acétobacter </a:t>
            </a:r>
            <a:r>
              <a:rPr lang="fr-FR" dirty="0" err="1"/>
              <a:t>Acéti</a:t>
            </a:r>
            <a:r>
              <a:rPr lang="fr-FR" dirty="0"/>
              <a:t>  </a:t>
            </a:r>
          </a:p>
        </p:txBody>
      </p:sp>
    </p:spTree>
    <p:extLst>
      <p:ext uri="{BB962C8B-B14F-4D97-AF65-F5344CB8AC3E}">
        <p14:creationId xmlns:p14="http://schemas.microsoft.com/office/powerpoint/2010/main" val="2261841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lumMod val="50000"/>
                  </a:schemeClr>
                </a:solidFill>
              </a:rPr>
              <a:t>Réglementation</a:t>
            </a:r>
          </a:p>
        </p:txBody>
      </p:sp>
      <p:sp>
        <p:nvSpPr>
          <p:cNvPr id="3" name="Espace réservé du contenu 2"/>
          <p:cNvSpPr>
            <a:spLocks noGrp="1"/>
          </p:cNvSpPr>
          <p:nvPr>
            <p:ph sz="quarter" idx="1"/>
          </p:nvPr>
        </p:nvSpPr>
        <p:spPr/>
        <p:txBody>
          <a:bodyPr/>
          <a:lstStyle/>
          <a:p>
            <a:pPr marL="0" indent="0">
              <a:buNone/>
            </a:pPr>
            <a:r>
              <a:rPr lang="fr-FR" dirty="0"/>
              <a:t> L’appellation « vinaigre » est strictement réglementée pour éviter les fraudes :</a:t>
            </a:r>
          </a:p>
          <a:p>
            <a:r>
              <a:rPr lang="fr-FR" dirty="0"/>
              <a:t>La dénomination « vinaigre » est réservée aux produits obtenus par le procédé biologique de la double fermentation alcoolique et acétique de denrées et boissons d’origine agricole ou de leurs dilutions aqueuses.</a:t>
            </a:r>
          </a:p>
          <a:p>
            <a:pPr lvl="2"/>
            <a:r>
              <a:rPr lang="fr-FR" sz="2400" dirty="0"/>
              <a:t>La teneur en alcool résiduel des vinaigre; autres que le vinaigre de vin; est limitée à 0.5% en volume</a:t>
            </a:r>
          </a:p>
          <a:p>
            <a:pPr lvl="2"/>
            <a:r>
              <a:rPr lang="fr-FR" sz="2400" dirty="0"/>
              <a:t>Le taux d’acide acétique minimal des vinaigres est de 5g/ 100 ml</a:t>
            </a:r>
          </a:p>
        </p:txBody>
      </p:sp>
    </p:spTree>
    <p:extLst>
      <p:ext uri="{BB962C8B-B14F-4D97-AF65-F5344CB8AC3E}">
        <p14:creationId xmlns:p14="http://schemas.microsoft.com/office/powerpoint/2010/main" val="1616320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lstStyle/>
          <a:p>
            <a:r>
              <a:rPr lang="fr-FR" dirty="0"/>
              <a:t>7. </a:t>
            </a:r>
            <a:r>
              <a:rPr lang="fr-FR" dirty="0">
                <a:solidFill>
                  <a:schemeClr val="accent2">
                    <a:lumMod val="50000"/>
                  </a:schemeClr>
                </a:solidFill>
              </a:rPr>
              <a:t>Procédé de fabrication de vinaigre</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801"/>
            <a:ext cx="297599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0472" y="2343279"/>
            <a:ext cx="549275" cy="39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742124"/>
            <a:ext cx="3048000" cy="6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vers le bas 4"/>
          <p:cNvSpPr/>
          <p:nvPr/>
        </p:nvSpPr>
        <p:spPr>
          <a:xfrm>
            <a:off x="2305115" y="3398513"/>
            <a:ext cx="484632" cy="534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19339" y="3933057"/>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Alcool</a:t>
            </a:r>
          </a:p>
        </p:txBody>
      </p:sp>
      <p:sp>
        <p:nvSpPr>
          <p:cNvPr id="7" name="Flèche vers le bas 6"/>
          <p:cNvSpPr/>
          <p:nvPr/>
        </p:nvSpPr>
        <p:spPr>
          <a:xfrm>
            <a:off x="2335449" y="4608493"/>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319382" y="5107387"/>
            <a:ext cx="2384478" cy="78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Fermentation acétique</a:t>
            </a:r>
          </a:p>
        </p:txBody>
      </p:sp>
      <p:sp>
        <p:nvSpPr>
          <p:cNvPr id="4" name="Flèche à angle droit 3"/>
          <p:cNvSpPr/>
          <p:nvPr/>
        </p:nvSpPr>
        <p:spPr>
          <a:xfrm rot="5400000">
            <a:off x="3281759" y="5091091"/>
            <a:ext cx="637252" cy="223126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752020" y="6021288"/>
            <a:ext cx="22322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Vinaigre </a:t>
            </a:r>
          </a:p>
        </p:txBody>
      </p:sp>
      <p:sp>
        <p:nvSpPr>
          <p:cNvPr id="11" name="ZoneTexte 10"/>
          <p:cNvSpPr txBox="1"/>
          <p:nvPr/>
        </p:nvSpPr>
        <p:spPr>
          <a:xfrm>
            <a:off x="5220072" y="1617503"/>
            <a:ext cx="3204723" cy="646331"/>
          </a:xfrm>
          <a:prstGeom prst="rect">
            <a:avLst/>
          </a:prstGeom>
          <a:noFill/>
        </p:spPr>
        <p:txBody>
          <a:bodyPr wrap="none" rtlCol="0">
            <a:spAutoFit/>
          </a:bodyPr>
          <a:lstStyle/>
          <a:p>
            <a:r>
              <a:rPr lang="fr-FR" dirty="0"/>
              <a:t>Source agricole qui contient </a:t>
            </a:r>
          </a:p>
          <a:p>
            <a:r>
              <a:rPr lang="fr-FR" dirty="0"/>
              <a:t>de sucre</a:t>
            </a:r>
          </a:p>
        </p:txBody>
      </p:sp>
      <p:sp>
        <p:nvSpPr>
          <p:cNvPr id="12" name="ZoneTexte 11"/>
          <p:cNvSpPr txBox="1"/>
          <p:nvPr/>
        </p:nvSpPr>
        <p:spPr>
          <a:xfrm>
            <a:off x="4716016" y="2892085"/>
            <a:ext cx="3916457" cy="369332"/>
          </a:xfrm>
          <a:prstGeom prst="rect">
            <a:avLst/>
          </a:prstGeom>
          <a:noFill/>
        </p:spPr>
        <p:txBody>
          <a:bodyPr wrap="none" rtlCol="0">
            <a:spAutoFit/>
          </a:bodyPr>
          <a:lstStyle/>
          <a:p>
            <a:r>
              <a:rPr lang="fr-FR" dirty="0"/>
              <a:t>Levures </a:t>
            </a:r>
            <a:r>
              <a:rPr lang="fr-FR" dirty="0" err="1"/>
              <a:t>saccharomycess</a:t>
            </a:r>
            <a:r>
              <a:rPr lang="fr-FR" dirty="0"/>
              <a:t> </a:t>
            </a:r>
            <a:r>
              <a:rPr lang="fr-FR" dirty="0" err="1"/>
              <a:t>cerevisiae</a:t>
            </a:r>
            <a:endParaRPr lang="fr-FR" dirty="0"/>
          </a:p>
        </p:txBody>
      </p:sp>
      <p:sp>
        <p:nvSpPr>
          <p:cNvPr id="13" name="ZoneTexte 12"/>
          <p:cNvSpPr txBox="1"/>
          <p:nvPr/>
        </p:nvSpPr>
        <p:spPr>
          <a:xfrm>
            <a:off x="3953795" y="3962162"/>
            <a:ext cx="4790094" cy="646331"/>
          </a:xfrm>
          <a:prstGeom prst="rect">
            <a:avLst/>
          </a:prstGeom>
          <a:noFill/>
        </p:spPr>
        <p:txBody>
          <a:bodyPr wrap="none" rtlCol="0">
            <a:spAutoFit/>
          </a:bodyPr>
          <a:lstStyle/>
          <a:p>
            <a:r>
              <a:rPr lang="fr-FR" dirty="0"/>
              <a:t>Figue de barbarie, vin, cidre,..</a:t>
            </a:r>
          </a:p>
          <a:p>
            <a:r>
              <a:rPr lang="fr-FR" dirty="0"/>
              <a:t>Glucose             Alcool + dioxyde de carbone</a:t>
            </a:r>
          </a:p>
        </p:txBody>
      </p:sp>
      <p:cxnSp>
        <p:nvCxnSpPr>
          <p:cNvPr id="15" name="Connecteur droit avec flèche 14"/>
          <p:cNvCxnSpPr/>
          <p:nvPr/>
        </p:nvCxnSpPr>
        <p:spPr>
          <a:xfrm>
            <a:off x="5051596" y="4421494"/>
            <a:ext cx="5443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262324" y="5128409"/>
            <a:ext cx="4551246" cy="646331"/>
          </a:xfrm>
          <a:prstGeom prst="rect">
            <a:avLst/>
          </a:prstGeom>
          <a:noFill/>
        </p:spPr>
        <p:txBody>
          <a:bodyPr wrap="none" rtlCol="0">
            <a:spAutoFit/>
          </a:bodyPr>
          <a:lstStyle/>
          <a:p>
            <a:r>
              <a:rPr lang="fr-FR" dirty="0"/>
              <a:t>Acétobacter </a:t>
            </a:r>
            <a:r>
              <a:rPr lang="fr-FR" dirty="0" err="1"/>
              <a:t>acéti</a:t>
            </a:r>
            <a:endParaRPr lang="fr-FR" dirty="0"/>
          </a:p>
          <a:p>
            <a:r>
              <a:rPr lang="fr-FR" dirty="0"/>
              <a:t>Alcool + Oxygène           </a:t>
            </a:r>
            <a:r>
              <a:rPr lang="fr-FR" dirty="0" err="1"/>
              <a:t>A.acétique</a:t>
            </a:r>
            <a:r>
              <a:rPr lang="fr-FR" dirty="0"/>
              <a:t> + Eau</a:t>
            </a:r>
          </a:p>
        </p:txBody>
      </p:sp>
      <p:cxnSp>
        <p:nvCxnSpPr>
          <p:cNvPr id="22" name="Connecteur droit avec flèche 21"/>
          <p:cNvCxnSpPr/>
          <p:nvPr/>
        </p:nvCxnSpPr>
        <p:spPr>
          <a:xfrm>
            <a:off x="6348842" y="5635060"/>
            <a:ext cx="4103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27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7424"/>
            <a:ext cx="7467600" cy="2088232"/>
          </a:xfrm>
        </p:spPr>
        <p:txBody>
          <a:bodyPr>
            <a:normAutofit fontScale="90000"/>
          </a:bodyPr>
          <a:lstStyle/>
          <a:p>
            <a:br>
              <a:rPr lang="fr-FR" dirty="0"/>
            </a:br>
            <a:br>
              <a:rPr lang="fr-FR" dirty="0"/>
            </a:br>
            <a:br>
              <a:rPr lang="fr-FR" dirty="0"/>
            </a:br>
            <a:r>
              <a:rPr lang="fr-FR" dirty="0"/>
              <a:t>8</a:t>
            </a:r>
            <a:r>
              <a:rPr lang="fr-FR" dirty="0">
                <a:solidFill>
                  <a:schemeClr val="accent2">
                    <a:lumMod val="50000"/>
                  </a:schemeClr>
                </a:solidFill>
              </a:rPr>
              <a:t>. Fabrication de vinaigre</a:t>
            </a:r>
            <a:br>
              <a:rPr lang="fr-FR" dirty="0">
                <a:solidFill>
                  <a:schemeClr val="accent2">
                    <a:lumMod val="50000"/>
                  </a:schemeClr>
                </a:solidFill>
              </a:rPr>
            </a:br>
            <a:endParaRPr lang="fr-FR" dirty="0">
              <a:solidFill>
                <a:schemeClr val="accent2">
                  <a:lumMod val="50000"/>
                </a:schemeClr>
              </a:solidFill>
            </a:endParaRPr>
          </a:p>
        </p:txBody>
      </p:sp>
      <p:sp>
        <p:nvSpPr>
          <p:cNvPr id="3" name="Espace réservé du contenu 2"/>
          <p:cNvSpPr>
            <a:spLocks noGrp="1"/>
          </p:cNvSpPr>
          <p:nvPr>
            <p:ph sz="quarter" idx="1"/>
          </p:nvPr>
        </p:nvSpPr>
        <p:spPr/>
        <p:txBody>
          <a:bodyPr>
            <a:normAutofit lnSpcReduction="10000"/>
          </a:bodyPr>
          <a:lstStyle/>
          <a:p>
            <a:pPr marL="0" indent="0" algn="just">
              <a:buNone/>
            </a:pPr>
            <a:r>
              <a:rPr lang="fr-FR" b="1" dirty="0"/>
              <a:t>Principe chimique:</a:t>
            </a:r>
          </a:p>
          <a:p>
            <a:pPr marL="0" indent="0" algn="just">
              <a:buNone/>
            </a:pPr>
            <a:r>
              <a:rPr lang="fr-FR" dirty="0"/>
              <a:t>La fabrication du vinaigre repose sur une double fermentation. La première est dite alcoolique: les sucres fermentescibles initiaux présents dans le jus de figue de barbarie sont transformés en alcool par les levures à la température ambiante pendant quelques jours. Ces levures proviennent de différentes sources agricoles (figue de barbarie, pomme, raisins, betteraves, pomme de terre,..). Les matières premières les plus diverses qui servent à la fabrication du vinaigre sont: vin, alcool éthylique, cidre à sucre, malt, dattes, oranges, bananes..</a:t>
            </a:r>
          </a:p>
        </p:txBody>
      </p:sp>
    </p:spTree>
    <p:extLst>
      <p:ext uri="{BB962C8B-B14F-4D97-AF65-F5344CB8AC3E}">
        <p14:creationId xmlns:p14="http://schemas.microsoft.com/office/powerpoint/2010/main" val="107259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1. </a:t>
            </a:r>
            <a:r>
              <a:rPr lang="fr-FR" b="1" dirty="0"/>
              <a:t>Généralités sur le figuier de barbarie</a:t>
            </a:r>
            <a:br>
              <a:rPr lang="fr-FR" b="1" dirty="0"/>
            </a:br>
            <a:endParaRPr lang="fr-FR" sz="2700" b="1" dirty="0"/>
          </a:p>
        </p:txBody>
      </p:sp>
      <p:sp>
        <p:nvSpPr>
          <p:cNvPr id="3" name="Espace réservé du contenu 2"/>
          <p:cNvSpPr>
            <a:spLocks noGrp="1"/>
          </p:cNvSpPr>
          <p:nvPr>
            <p:ph sz="quarter" idx="1"/>
          </p:nvPr>
        </p:nvSpPr>
        <p:spPr>
          <a:xfrm>
            <a:off x="457200" y="1196752"/>
            <a:ext cx="7467600" cy="5277200"/>
          </a:xfrm>
        </p:spPr>
        <p:txBody>
          <a:bodyPr>
            <a:normAutofit lnSpcReduction="10000"/>
          </a:bodyPr>
          <a:lstStyle/>
          <a:p>
            <a:pPr marL="0" indent="0" algn="just">
              <a:buNone/>
            </a:pPr>
            <a:r>
              <a:rPr lang="fr-FR" b="1" dirty="0"/>
              <a:t>Introduction:</a:t>
            </a:r>
          </a:p>
          <a:p>
            <a:pPr algn="just"/>
            <a:r>
              <a:rPr lang="fr-FR" dirty="0"/>
              <a:t>Le figuier de Barbarie est une plante grasse appartenant à la famille des cactées et plus précisément au genre </a:t>
            </a:r>
            <a:r>
              <a:rPr lang="fr-FR" i="1" dirty="0"/>
              <a:t>Opuntia</a:t>
            </a:r>
            <a:r>
              <a:rPr lang="fr-FR" dirty="0"/>
              <a:t>. Il est cultivé dans les climats arides, comme dans les régions méditerranéennes et d'Amérique centrale</a:t>
            </a:r>
          </a:p>
          <a:p>
            <a:pPr algn="just"/>
            <a:r>
              <a:rPr lang="fr-FR" dirty="0"/>
              <a:t>Les régions semi-arides du Mexique renferment la plus grande diversité de cactus dans le monde</a:t>
            </a:r>
          </a:p>
          <a:p>
            <a:pPr algn="just"/>
            <a:r>
              <a:rPr lang="fr-FR" dirty="0"/>
              <a:t>Parmi ces espèces on site </a:t>
            </a:r>
            <a:r>
              <a:rPr lang="fr-FR" i="1" dirty="0"/>
              <a:t>Opuntia ficus-</a:t>
            </a:r>
            <a:r>
              <a:rPr lang="fr-FR" i="1" dirty="0" err="1"/>
              <a:t>indica</a:t>
            </a:r>
            <a:r>
              <a:rPr lang="fr-FR" i="1" dirty="0"/>
              <a:t> </a:t>
            </a:r>
            <a:r>
              <a:rPr lang="fr-FR" dirty="0"/>
              <a:t>(inerme ou sans épines) et </a:t>
            </a:r>
            <a:r>
              <a:rPr lang="fr-FR" i="1" dirty="0"/>
              <a:t>Opuntia </a:t>
            </a:r>
            <a:r>
              <a:rPr lang="fr-FR" i="1" dirty="0" err="1"/>
              <a:t>megacantha</a:t>
            </a:r>
            <a:r>
              <a:rPr lang="fr-FR" i="1" dirty="0"/>
              <a:t> </a:t>
            </a:r>
            <a:r>
              <a:rPr lang="fr-FR" dirty="0"/>
              <a:t>(épineuse) largement connues sous le nom de figuier de Barbarie et qui font l’objet de la matière première de notre thème de formation (fig.1).</a:t>
            </a:r>
          </a:p>
        </p:txBody>
      </p:sp>
    </p:spTree>
    <p:extLst>
      <p:ext uri="{BB962C8B-B14F-4D97-AF65-F5344CB8AC3E}">
        <p14:creationId xmlns:p14="http://schemas.microsoft.com/office/powerpoint/2010/main" val="2645811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fermentation alcoolique </a:t>
            </a:r>
            <a:endParaRPr lang="fr-FR" dirty="0"/>
          </a:p>
        </p:txBody>
      </p:sp>
      <p:sp>
        <p:nvSpPr>
          <p:cNvPr id="3" name="Espace réservé du contenu 2"/>
          <p:cNvSpPr>
            <a:spLocks noGrp="1"/>
          </p:cNvSpPr>
          <p:nvPr>
            <p:ph sz="quarter" idx="1"/>
          </p:nvPr>
        </p:nvSpPr>
        <p:spPr>
          <a:xfrm>
            <a:off x="457200" y="1340768"/>
            <a:ext cx="7467600" cy="5133184"/>
          </a:xfrm>
        </p:spPr>
        <p:txBody>
          <a:bodyPr/>
          <a:lstStyle/>
          <a:p>
            <a:pPr marL="0" lvl="0" indent="0">
              <a:buNone/>
            </a:pPr>
            <a:endParaRPr lang="fr-FR" b="1" i="1" dirty="0"/>
          </a:p>
          <a:p>
            <a:r>
              <a:rPr lang="fr-FR" dirty="0"/>
              <a:t>Elle est réalisée par des levures (essentiellement des </a:t>
            </a:r>
            <a:r>
              <a:rPr lang="fr-FR" i="1" dirty="0"/>
              <a:t>Saccharomyces</a:t>
            </a:r>
            <a:r>
              <a:rPr lang="fr-FR" dirty="0"/>
              <a:t>), par décarboxylation de l’acide pyruvique à la suite de la glycolyse puis réduction de l’acétaldéhyde en éthanol.</a:t>
            </a:r>
          </a:p>
          <a:p>
            <a:r>
              <a:rPr lang="fr-FR" dirty="0"/>
              <a:t>Cette fermentation intervient dans la fabrication du vin, de la bière, de cidre et divers boissons fermentées, ces derniers peuvent servir de matières premières à la fabrication du vinaigre. Son but est essentiellement la fabrication de l’éthanol .</a:t>
            </a:r>
          </a:p>
          <a:p>
            <a:endParaRPr lang="fr-FR" dirty="0"/>
          </a:p>
        </p:txBody>
      </p:sp>
    </p:spTree>
    <p:extLst>
      <p:ext uri="{BB962C8B-B14F-4D97-AF65-F5344CB8AC3E}">
        <p14:creationId xmlns:p14="http://schemas.microsoft.com/office/powerpoint/2010/main" val="3888631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620688"/>
            <a:ext cx="7467600" cy="5853264"/>
          </a:xfrm>
        </p:spPr>
        <p:txBody>
          <a:bodyPr>
            <a:normAutofit lnSpcReduction="10000"/>
          </a:bodyPr>
          <a:lstStyle/>
          <a:p>
            <a:pPr algn="just"/>
            <a:r>
              <a:rPr lang="fr-FR" dirty="0"/>
              <a:t>Environ 80 % de l’éthanol produit dans le monde est obtenu par fermentation, le reste provient de synthèse à partir de l’éthylène synthétisé par l’industrie du pétrole. L’éthanol commence à jouer un rôle de plus en plus important comme source d’énergie en remplaçant les produits pétroliers</a:t>
            </a:r>
          </a:p>
          <a:p>
            <a:pPr algn="just"/>
            <a:r>
              <a:rPr lang="fr-FR" dirty="0"/>
              <a:t>. L’éthanol peut être utilisé directement sans aucune modification et entraine beaucoup moins de problèmes écologiques que les produits  pétroliers. La production de l’éthanol est donc une alternative attrayante puisqu’il peut être produit à partir de sources renouvelables et disponible en grande quantités : sucres et amidon d’origine agricole, cellulose des déchets industriels et urbains.</a:t>
            </a:r>
          </a:p>
        </p:txBody>
      </p:sp>
    </p:spTree>
    <p:extLst>
      <p:ext uri="{BB962C8B-B14F-4D97-AF65-F5344CB8AC3E}">
        <p14:creationId xmlns:p14="http://schemas.microsoft.com/office/powerpoint/2010/main" val="225395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lumMod val="50000"/>
                  </a:schemeClr>
                </a:solidFill>
              </a:rPr>
              <a:t>La levure Saccharomyces </a:t>
            </a:r>
            <a:r>
              <a:rPr lang="fr-FR" dirty="0" err="1">
                <a:solidFill>
                  <a:schemeClr val="accent2">
                    <a:lumMod val="50000"/>
                  </a:schemeClr>
                </a:solidFill>
              </a:rPr>
              <a:t>cerevisiae</a:t>
            </a:r>
            <a:br>
              <a:rPr lang="fr-FR" dirty="0">
                <a:solidFill>
                  <a:schemeClr val="accent2">
                    <a:lumMod val="50000"/>
                  </a:schemeClr>
                </a:solidFill>
              </a:rPr>
            </a:br>
            <a:endParaRPr lang="fr-FR" dirty="0">
              <a:solidFill>
                <a:schemeClr val="accent2">
                  <a:lumMod val="50000"/>
                </a:schemeClr>
              </a:solidFill>
            </a:endParaRPr>
          </a:p>
        </p:txBody>
      </p:sp>
      <p:sp>
        <p:nvSpPr>
          <p:cNvPr id="3" name="Espace réservé du contenu 2"/>
          <p:cNvSpPr>
            <a:spLocks noGrp="1"/>
          </p:cNvSpPr>
          <p:nvPr>
            <p:ph sz="quarter" idx="1"/>
          </p:nvPr>
        </p:nvSpPr>
        <p:spPr>
          <a:xfrm>
            <a:off x="457200" y="1340768"/>
            <a:ext cx="7467600" cy="5133184"/>
          </a:xfrm>
        </p:spPr>
        <p:txBody>
          <a:bodyPr/>
          <a:lstStyle/>
          <a:p>
            <a:pPr algn="just"/>
            <a:r>
              <a:rPr lang="fr-FR" dirty="0"/>
              <a:t>Les levures sont des eucaryotes unicellulaires, de forme sphérique avec un volume de 45μm</a:t>
            </a:r>
            <a:r>
              <a:rPr lang="fr-FR" baseline="30000" dirty="0"/>
              <a:t>3</a:t>
            </a:r>
            <a:r>
              <a:rPr lang="fr-FR" dirty="0"/>
              <a:t>, possédant les plus simples appareils végétatifs. Elles se présentent sous forme de cellules uniques libres indépendantes ou associées deux à deux. </a:t>
            </a:r>
            <a:r>
              <a:rPr lang="fr-FR" i="1" dirty="0"/>
              <a:t>Saccharomyces </a:t>
            </a:r>
            <a:r>
              <a:rPr lang="fr-FR" i="1" dirty="0" err="1"/>
              <a:t>cerevisiae</a:t>
            </a:r>
            <a:r>
              <a:rPr lang="fr-FR" i="1" dirty="0"/>
              <a:t> </a:t>
            </a:r>
            <a:r>
              <a:rPr lang="fr-FR" dirty="0"/>
              <a:t>est une levure </a:t>
            </a:r>
            <a:r>
              <a:rPr lang="fr-FR" dirty="0" err="1"/>
              <a:t>alcooligène</a:t>
            </a:r>
            <a:r>
              <a:rPr lang="fr-FR" dirty="0"/>
              <a:t> largement employée dans les industries de fermentation. Elle contient de nombreux sous espèces et souches permettant d’expliquer son utilisation pour diverses productions à partir de substrats variés.</a:t>
            </a:r>
          </a:p>
          <a:p>
            <a:pPr algn="just"/>
            <a:endParaRPr lang="fr-FR" dirty="0"/>
          </a:p>
        </p:txBody>
      </p:sp>
    </p:spTree>
    <p:extLst>
      <p:ext uri="{BB962C8B-B14F-4D97-AF65-F5344CB8AC3E}">
        <p14:creationId xmlns:p14="http://schemas.microsoft.com/office/powerpoint/2010/main" val="3588967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7467600" cy="5997280"/>
          </a:xfrm>
        </p:spPr>
        <p:txBody>
          <a:bodyPr>
            <a:normAutofit/>
          </a:bodyPr>
          <a:lstStyle/>
          <a:p>
            <a:pPr algn="just"/>
            <a:r>
              <a:rPr lang="fr-FR" dirty="0">
                <a:solidFill>
                  <a:srgbClr val="FF0000"/>
                </a:solidFill>
              </a:rPr>
              <a:t>Le taux d’alcool final dépend de la souche et de la concentration en substrat initial. Dans les vins, le taux limite est de 13 à 14% d’éthanol, mais certaines souches peuvent y’arriver jusqu’à 16 à 18 %. Généralement, l’arrêt de la fermentation est dû à l’auto-intoxication des cellules par l’alcool intracellulaires </a:t>
            </a:r>
            <a:r>
              <a:rPr lang="fr-FR" dirty="0"/>
              <a:t>.</a:t>
            </a:r>
          </a:p>
          <a:p>
            <a:pPr algn="just"/>
            <a:r>
              <a:rPr lang="fr-FR" dirty="0"/>
              <a:t>En raison de sa tolérance à l’éthanol, à la forte teneur en sucres et de sa capacité fermentaire élevée, </a:t>
            </a:r>
            <a:r>
              <a:rPr lang="fr-FR" i="1" dirty="0"/>
              <a:t>Saccharomyces </a:t>
            </a:r>
            <a:r>
              <a:rPr lang="fr-FR" i="1" dirty="0" err="1"/>
              <a:t>cerevisiae</a:t>
            </a:r>
            <a:r>
              <a:rPr lang="fr-FR" i="1" dirty="0"/>
              <a:t> </a:t>
            </a:r>
            <a:r>
              <a:rPr lang="fr-FR" dirty="0"/>
              <a:t>prend rapidement le dessus et elle est considérée comme responsable de la réalisation de la fermentation alcoolique </a:t>
            </a:r>
          </a:p>
        </p:txBody>
      </p:sp>
    </p:spTree>
    <p:extLst>
      <p:ext uri="{BB962C8B-B14F-4D97-AF65-F5344CB8AC3E}">
        <p14:creationId xmlns:p14="http://schemas.microsoft.com/office/powerpoint/2010/main" val="3394673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48680"/>
            <a:ext cx="7467600" cy="5925272"/>
          </a:xfrm>
        </p:spPr>
        <p:txBody>
          <a:bodyPr/>
          <a:lstStyle/>
          <a:p>
            <a:pPr algn="just"/>
            <a:r>
              <a:rPr lang="fr-FR" dirty="0"/>
              <a:t>Classiquement, la biosynthèse de l’éthanol se fait avec cette levure (</a:t>
            </a:r>
            <a:r>
              <a:rPr lang="fr-FR" i="1" dirty="0"/>
              <a:t>Saccharomyces </a:t>
            </a:r>
            <a:r>
              <a:rPr lang="fr-FR" i="1" dirty="0" err="1"/>
              <a:t>cerevisiae</a:t>
            </a:r>
            <a:r>
              <a:rPr lang="fr-FR" i="1" dirty="0"/>
              <a:t>)</a:t>
            </a:r>
            <a:r>
              <a:rPr lang="fr-FR" dirty="0"/>
              <a:t>, à un pH de 4,5 – 5,5 et une température optimale de 30 °C</a:t>
            </a:r>
            <a:r>
              <a:rPr lang="fr-FR" dirty="0">
                <a:solidFill>
                  <a:srgbClr val="FF0000"/>
                </a:solidFill>
              </a:rPr>
              <a:t>. Leur développement est très facile sur jus de figue de barbarie</a:t>
            </a:r>
            <a:r>
              <a:rPr lang="fr-FR" dirty="0"/>
              <a:t>. Par contre avec les mélasses, la teneur en substances non glucidiques élevée perturbe souvent leur croissance</a:t>
            </a:r>
            <a:r>
              <a:rPr lang="fr-FR" dirty="0">
                <a:solidFill>
                  <a:srgbClr val="FF0000"/>
                </a:solidFill>
              </a:rPr>
              <a:t>. Les substrats glucidiques autres que le glucose, fructose et le saccharose ne peuvent pas être directement fermenté par </a:t>
            </a:r>
            <a:r>
              <a:rPr lang="fr-FR" i="1" dirty="0">
                <a:solidFill>
                  <a:srgbClr val="FF0000"/>
                </a:solidFill>
              </a:rPr>
              <a:t>Saccharomyces </a:t>
            </a:r>
            <a:r>
              <a:rPr lang="fr-FR" i="1" dirty="0" err="1">
                <a:solidFill>
                  <a:srgbClr val="FF0000"/>
                </a:solidFill>
              </a:rPr>
              <a:t>cerevisiae</a:t>
            </a:r>
            <a:r>
              <a:rPr lang="fr-FR" i="1" dirty="0">
                <a:solidFill>
                  <a:srgbClr val="FF0000"/>
                </a:solidFill>
              </a:rPr>
              <a:t> </a:t>
            </a:r>
            <a:r>
              <a:rPr lang="fr-FR" dirty="0">
                <a:solidFill>
                  <a:srgbClr val="FF0000"/>
                </a:solidFill>
              </a:rPr>
              <a:t>et doivent au préalable, subir une hydrolyse enzymatique ou acide pour libérer les hexoses assimilables par la levure </a:t>
            </a:r>
          </a:p>
        </p:txBody>
      </p:sp>
    </p:spTree>
    <p:extLst>
      <p:ext uri="{BB962C8B-B14F-4D97-AF65-F5344CB8AC3E}">
        <p14:creationId xmlns:p14="http://schemas.microsoft.com/office/powerpoint/2010/main" val="854223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dirty="0"/>
              <a:t>Les levures ont aussi la capacité de se développer </a:t>
            </a:r>
            <a:r>
              <a:rPr lang="fr-FR" dirty="0">
                <a:solidFill>
                  <a:srgbClr val="FF0000"/>
                </a:solidFill>
              </a:rPr>
              <a:t>aussi</a:t>
            </a:r>
            <a:r>
              <a:rPr lang="fr-FR" dirty="0"/>
              <a:t> </a:t>
            </a:r>
            <a:r>
              <a:rPr lang="fr-FR" dirty="0">
                <a:solidFill>
                  <a:srgbClr val="FF0000"/>
                </a:solidFill>
              </a:rPr>
              <a:t>bien en aérobiose qu’en anaérobiose</a:t>
            </a:r>
            <a:r>
              <a:rPr lang="fr-FR" dirty="0"/>
              <a:t>. En aérobiose les cellules effectuent une glycolyse classique et ont une forte vitesse de croissance tandis qu’en anaérobiose elles effectuent la fermentation alcoolique, qui est bien moins rentable énergiquement mais conduit à la formation d’un sous-produit intéressant pour l’Homme : l’éthanol. </a:t>
            </a:r>
          </a:p>
        </p:txBody>
      </p:sp>
    </p:spTree>
    <p:extLst>
      <p:ext uri="{BB962C8B-B14F-4D97-AF65-F5344CB8AC3E}">
        <p14:creationId xmlns:p14="http://schemas.microsoft.com/office/powerpoint/2010/main" val="3507996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r>
              <a:rPr lang="fr-FR" i="1" dirty="0"/>
              <a:t>Les levures S. </a:t>
            </a:r>
            <a:r>
              <a:rPr lang="fr-FR" i="1" dirty="0" err="1"/>
              <a:t>cerevisiae</a:t>
            </a:r>
            <a:r>
              <a:rPr lang="fr-FR" dirty="0"/>
              <a:t> peuvent survivre dans des conditions de vie très diverses: </a:t>
            </a:r>
          </a:p>
          <a:p>
            <a:endParaRPr lang="fr-FR" dirty="0"/>
          </a:p>
          <a:p>
            <a:r>
              <a:rPr lang="fr-FR" dirty="0"/>
              <a:t>- </a:t>
            </a:r>
            <a:r>
              <a:rPr lang="fr-FR" dirty="0" err="1"/>
              <a:t>Température</a:t>
            </a:r>
            <a:r>
              <a:rPr lang="fr-FR" dirty="0"/>
              <a:t> de développement : de 0° à 55°C. </a:t>
            </a:r>
          </a:p>
          <a:p>
            <a:r>
              <a:rPr lang="fr-FR" dirty="0">
                <a:solidFill>
                  <a:srgbClr val="FF0000"/>
                </a:solidFill>
              </a:rPr>
              <a:t>- Optimum de croissance : de 12° à 40°C. </a:t>
            </a:r>
          </a:p>
          <a:p>
            <a:r>
              <a:rPr lang="fr-FR" dirty="0">
                <a:solidFill>
                  <a:srgbClr val="FF0000"/>
                </a:solidFill>
              </a:rPr>
              <a:t>- pH : croissance possible de pH = 2.8 à pH = 8.</a:t>
            </a:r>
            <a:r>
              <a:rPr lang="fr-FR" dirty="0"/>
              <a:t> </a:t>
            </a:r>
          </a:p>
          <a:p>
            <a:r>
              <a:rPr lang="fr-FR" dirty="0"/>
              <a:t>- Tolérance presque complète </a:t>
            </a:r>
            <a:r>
              <a:rPr lang="fr-FR" dirty="0" err="1"/>
              <a:t>vis-a</a:t>
            </a:r>
            <a:r>
              <a:rPr lang="fr-FR" dirty="0"/>
              <a:t>̀-vis de la dessiccation (levures sèches). </a:t>
            </a:r>
          </a:p>
          <a:p>
            <a:r>
              <a:rPr lang="fr-FR" dirty="0"/>
              <a:t>- Tolérance </a:t>
            </a:r>
            <a:r>
              <a:rPr lang="fr-FR" dirty="0" err="1"/>
              <a:t>vis-a</a:t>
            </a:r>
            <a:r>
              <a:rPr lang="fr-FR" dirty="0"/>
              <a:t>̀-vis de la pression osmotique : les levures peuvent pousser et fermenter jusqu’à des concentrations en sucre de l’ordre de 3M. </a:t>
            </a:r>
          </a:p>
          <a:p>
            <a:r>
              <a:rPr lang="fr-FR" dirty="0"/>
              <a:t>- </a:t>
            </a:r>
            <a:r>
              <a:rPr lang="fr-FR" dirty="0">
                <a:solidFill>
                  <a:srgbClr val="FF0000"/>
                </a:solidFill>
              </a:rPr>
              <a:t>Tolérance alcoolique : jusqu’à 14% d’alcool </a:t>
            </a:r>
          </a:p>
          <a:p>
            <a:endParaRPr lang="fr-FR" dirty="0"/>
          </a:p>
        </p:txBody>
      </p:sp>
    </p:spTree>
    <p:extLst>
      <p:ext uri="{BB962C8B-B14F-4D97-AF65-F5344CB8AC3E}">
        <p14:creationId xmlns:p14="http://schemas.microsoft.com/office/powerpoint/2010/main" val="3143909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529264" cy="1224136"/>
          </a:xfrm>
        </p:spPr>
        <p:txBody>
          <a:bodyPr>
            <a:normAutofit fontScale="90000"/>
          </a:bodyPr>
          <a:lstStyle/>
          <a:p>
            <a:r>
              <a:rPr lang="fr-FR" dirty="0">
                <a:solidFill>
                  <a:schemeClr val="accent2">
                    <a:lumMod val="50000"/>
                  </a:schemeClr>
                </a:solidFill>
              </a:rPr>
              <a:t>Les technologies de fermentation alcoolique</a:t>
            </a:r>
            <a:br>
              <a:rPr lang="fr-FR" dirty="0"/>
            </a:br>
            <a:endParaRPr lang="fr-FR" dirty="0"/>
          </a:p>
        </p:txBody>
      </p:sp>
      <p:sp>
        <p:nvSpPr>
          <p:cNvPr id="3" name="Espace réservé du contenu 2"/>
          <p:cNvSpPr>
            <a:spLocks noGrp="1"/>
          </p:cNvSpPr>
          <p:nvPr>
            <p:ph sz="quarter" idx="1"/>
          </p:nvPr>
        </p:nvSpPr>
        <p:spPr>
          <a:xfrm>
            <a:off x="323528" y="1052736"/>
            <a:ext cx="7704856" cy="5805264"/>
          </a:xfrm>
        </p:spPr>
        <p:txBody>
          <a:bodyPr>
            <a:normAutofit fontScale="92500"/>
          </a:bodyPr>
          <a:lstStyle/>
          <a:p>
            <a:pPr algn="just"/>
            <a:r>
              <a:rPr lang="fr-FR" dirty="0"/>
              <a:t>Les procédés traditionnellement utilisés pour la production de l’éthanol ou de boissons alcoolisées sont de type discontinu. Le moût est introduit dans une cuve où la fermentation se produit jusqu'à l’épuisement des sucres fermentescibles ou l’inhibition totale par l’éthanol.</a:t>
            </a:r>
          </a:p>
          <a:p>
            <a:pPr algn="just"/>
            <a:r>
              <a:rPr lang="fr-FR" dirty="0"/>
              <a:t>Ce type de procédé à l’avantage de sa simplicité de conduite, mais avec des productivités relativement faibles (actuellement, ce procédé est le plus utilisé dans le secteur brassicole et vinicole) ; toutefois, pour la production à grande échelle de l’éthanol c’est les procédés en continu qui s’imposent :</a:t>
            </a:r>
          </a:p>
          <a:p>
            <a:pPr marL="925830" lvl="2" indent="-285750">
              <a:buFont typeface="Wingdings" pitchFamily="2" charset="2"/>
              <a:buChar char="v"/>
            </a:pPr>
            <a:r>
              <a:rPr lang="fr-FR" sz="2400" dirty="0"/>
              <a:t>Fermentations continues avec recyclage des levures Fermentations continues à membranes</a:t>
            </a:r>
          </a:p>
          <a:p>
            <a:pPr marL="925830" lvl="2" indent="-285750">
              <a:buFont typeface="Wingdings" pitchFamily="2" charset="2"/>
              <a:buChar char="v"/>
            </a:pPr>
            <a:r>
              <a:rPr lang="fr-FR" sz="2400" dirty="0"/>
              <a:t>Procédés à cellules immobilisées </a:t>
            </a:r>
          </a:p>
          <a:p>
            <a:pPr marL="925830" lvl="2" indent="-285750">
              <a:buFont typeface="Wingdings" pitchFamily="2" charset="2"/>
              <a:buChar char="v"/>
            </a:pPr>
            <a:r>
              <a:rPr lang="fr-FR" sz="2400" dirty="0"/>
              <a:t>Fermentation avec distillation intégrée.</a:t>
            </a:r>
          </a:p>
          <a:p>
            <a:pPr algn="just"/>
            <a:endParaRPr lang="fr-FR" dirty="0"/>
          </a:p>
          <a:p>
            <a:pPr algn="just"/>
            <a:endParaRPr lang="fr-FR" dirty="0"/>
          </a:p>
        </p:txBody>
      </p:sp>
    </p:spTree>
    <p:extLst>
      <p:ext uri="{BB962C8B-B14F-4D97-AF65-F5344CB8AC3E}">
        <p14:creationId xmlns:p14="http://schemas.microsoft.com/office/powerpoint/2010/main" val="3566961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lumMod val="50000"/>
                  </a:schemeClr>
                </a:solidFill>
              </a:rPr>
              <a:t>Fermentation acétique</a:t>
            </a:r>
          </a:p>
        </p:txBody>
      </p:sp>
      <p:sp>
        <p:nvSpPr>
          <p:cNvPr id="3" name="Espace réservé du contenu 2"/>
          <p:cNvSpPr>
            <a:spLocks noGrp="1"/>
          </p:cNvSpPr>
          <p:nvPr>
            <p:ph sz="quarter" idx="1"/>
          </p:nvPr>
        </p:nvSpPr>
        <p:spPr>
          <a:xfrm>
            <a:off x="457200" y="1484784"/>
            <a:ext cx="7859216" cy="4989168"/>
          </a:xfrm>
        </p:spPr>
        <p:txBody>
          <a:bodyPr/>
          <a:lstStyle/>
          <a:p>
            <a:pPr algn="just"/>
            <a:r>
              <a:rPr lang="fr-FR" dirty="0"/>
              <a:t>La fermentation acétique est un processus biochimique où l’éthanol est oxydé en acide acétique par le biais de bactéries acétiques dans des conditions stricts d’aérobiose, elle nécessite donc une très forte aération. Les bactéries acétiques n’interviennent que si la teneur en alcool est faible, leur action peut être favorisée par l’intervention de levures qui oxydent l’éthanol et font donc baisser sa concentration</a:t>
            </a:r>
          </a:p>
          <a:p>
            <a:pPr algn="just"/>
            <a:endParaRPr lang="fr-FR" dirty="0"/>
          </a:p>
        </p:txBody>
      </p:sp>
    </p:spTree>
    <p:extLst>
      <p:ext uri="{BB962C8B-B14F-4D97-AF65-F5344CB8AC3E}">
        <p14:creationId xmlns:p14="http://schemas.microsoft.com/office/powerpoint/2010/main" val="1650997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548680"/>
            <a:ext cx="7467600" cy="5925272"/>
          </a:xfrm>
        </p:spPr>
        <p:txBody>
          <a:bodyPr>
            <a:normAutofit/>
          </a:bodyPr>
          <a:lstStyle/>
          <a:p>
            <a:pPr algn="just"/>
            <a:r>
              <a:rPr lang="fr-FR" dirty="0"/>
              <a:t>L’acide acétique est un métabolite microbien très répandu. Cependant malgré sa facilité d’obtention par voie microbiologique, les énormes quantités d’acide acétique utilisées par l’industrie sont obtenues par voie chimique.</a:t>
            </a:r>
          </a:p>
          <a:p>
            <a:pPr algn="just"/>
            <a:r>
              <a:rPr lang="fr-FR" dirty="0"/>
              <a:t>Néanmoins, la production d’acide acétique pour la préparation du vinaigre, par oxydation de l’éthanol par diverses espèces </a:t>
            </a:r>
            <a:r>
              <a:rPr lang="fr-FR" i="1" dirty="0"/>
              <a:t>d’acétobacter</a:t>
            </a:r>
            <a:r>
              <a:rPr lang="fr-FR" dirty="0"/>
              <a:t>, présente une certaine importance.</a:t>
            </a:r>
          </a:p>
          <a:p>
            <a:pPr algn="just"/>
            <a:r>
              <a:rPr lang="fr-FR" dirty="0"/>
              <a:t>A cause de son intérêt alimentaire, la fabrication du vinaigre, connue depuis l’antiquité, à été l’objet de nombreux perfectionnement qui ont suivi de développement de la Microbiologie industrielle</a:t>
            </a:r>
          </a:p>
        </p:txBody>
      </p:sp>
    </p:spTree>
    <p:extLst>
      <p:ext uri="{BB962C8B-B14F-4D97-AF65-F5344CB8AC3E}">
        <p14:creationId xmlns:p14="http://schemas.microsoft.com/office/powerpoint/2010/main" val="240523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210146"/>
          </a:xfrm>
        </p:spPr>
        <p:txBody>
          <a:bodyPr>
            <a:noAutofit/>
          </a:bodyPr>
          <a:lstStyle/>
          <a:p>
            <a:pPr algn="just"/>
            <a:r>
              <a:rPr lang="fr-FR" sz="2000" b="1" dirty="0"/>
              <a:t>Figure 1 </a:t>
            </a:r>
            <a:r>
              <a:rPr lang="fr-FR" sz="2000" dirty="0"/>
              <a:t>: Deux espèces du figuier de Barbarie appartenant au genre </a:t>
            </a:r>
            <a:r>
              <a:rPr lang="fr-FR" sz="2000" i="1" dirty="0" err="1"/>
              <a:t>Opunita</a:t>
            </a:r>
            <a:r>
              <a:rPr lang="fr-FR" sz="2000" dirty="0"/>
              <a:t>, (a) : </a:t>
            </a:r>
            <a:r>
              <a:rPr lang="fr-FR" sz="2000" i="1" dirty="0"/>
              <a:t>Opuntia ficus</a:t>
            </a:r>
            <a:br>
              <a:rPr lang="fr-FR" sz="2000" i="1" dirty="0"/>
            </a:br>
            <a:r>
              <a:rPr lang="it-IT" sz="2000" i="1" dirty="0"/>
              <a:t>indica </a:t>
            </a:r>
            <a:r>
              <a:rPr lang="it-IT" sz="2000" dirty="0"/>
              <a:t>(inerme), </a:t>
            </a:r>
            <a:r>
              <a:rPr lang="it-IT" sz="2000" i="1" dirty="0"/>
              <a:t>Opuntia megacantha </a:t>
            </a:r>
            <a:r>
              <a:rPr lang="it-IT" sz="2000" dirty="0"/>
              <a:t>(épineuse)</a:t>
            </a:r>
            <a:endParaRPr lang="fr-FR" sz="2000" dirty="0"/>
          </a:p>
        </p:txBody>
      </p:sp>
      <p:sp>
        <p:nvSpPr>
          <p:cNvPr id="3" name="Espace réservé du contenu 2"/>
          <p:cNvSpPr>
            <a:spLocks noGrp="1"/>
          </p:cNvSpPr>
          <p:nvPr>
            <p:ph sz="quarter" idx="1"/>
          </p:nvPr>
        </p:nvSpPr>
        <p:spPr/>
        <p:txBody>
          <a:bodyPr/>
          <a:lstStyle/>
          <a:p>
            <a:pPr marL="0" indent="0">
              <a:buNone/>
            </a:pP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2276872"/>
            <a:ext cx="3528392" cy="352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276872"/>
            <a:ext cx="3168351" cy="352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284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7715200" cy="6141296"/>
          </a:xfrm>
        </p:spPr>
        <p:txBody>
          <a:bodyPr>
            <a:normAutofit/>
          </a:bodyPr>
          <a:lstStyle/>
          <a:p>
            <a:pPr marL="0" indent="0">
              <a:buNone/>
            </a:pPr>
            <a:endParaRPr lang="fr-FR" sz="3500" dirty="0">
              <a:solidFill>
                <a:srgbClr val="0070C0"/>
              </a:solidFill>
            </a:endParaRPr>
          </a:p>
          <a:p>
            <a:pPr marL="0" indent="0" algn="just">
              <a:buNone/>
            </a:pPr>
            <a:r>
              <a:rPr lang="fr-FR" dirty="0"/>
              <a:t>En fait, tous les aliments susceptibles de produire une fermentation alcoolique peuvent être utilisé pour faire le vinaigre.</a:t>
            </a:r>
          </a:p>
          <a:p>
            <a:pPr marL="0" indent="0">
              <a:buNone/>
            </a:pPr>
            <a:r>
              <a:rPr lang="fr-FR" dirty="0"/>
              <a:t>Pour qu’une fermentation acétique ait lieu trois conditions sont nécessaires:</a:t>
            </a:r>
          </a:p>
          <a:p>
            <a:pPr marL="442913" indent="0">
              <a:buNone/>
            </a:pPr>
            <a:r>
              <a:rPr lang="fr-FR" dirty="0">
                <a:solidFill>
                  <a:srgbClr val="FF0000"/>
                </a:solidFill>
              </a:rPr>
              <a:t>1</a:t>
            </a:r>
            <a:r>
              <a:rPr lang="fr-FR" dirty="0"/>
              <a:t>. présence d’une bactérie appelée acétobacter </a:t>
            </a:r>
            <a:r>
              <a:rPr lang="fr-FR" dirty="0" err="1"/>
              <a:t>acéti</a:t>
            </a:r>
            <a:r>
              <a:rPr lang="fr-FR" dirty="0"/>
              <a:t> . Cette dernière fixe l’oxygène de l’air sur l’alcool et la transforme en acide.</a:t>
            </a:r>
          </a:p>
          <a:p>
            <a:pPr marL="442913" indent="0">
              <a:buNone/>
            </a:pPr>
            <a:r>
              <a:rPr lang="fr-FR" dirty="0">
                <a:solidFill>
                  <a:srgbClr val="FF0000"/>
                </a:solidFill>
              </a:rPr>
              <a:t>2</a:t>
            </a:r>
            <a:r>
              <a:rPr lang="fr-FR" dirty="0"/>
              <a:t>. présence d’oxygène utilisé par la bactérie pour  la transformation de l’alcool en acide acétique</a:t>
            </a:r>
          </a:p>
          <a:p>
            <a:pPr marL="442913" indent="0">
              <a:buNone/>
            </a:pPr>
            <a:r>
              <a:rPr lang="fr-FR" dirty="0">
                <a:solidFill>
                  <a:srgbClr val="FF0000"/>
                </a:solidFill>
              </a:rPr>
              <a:t>3</a:t>
            </a:r>
            <a:r>
              <a:rPr lang="fr-FR" dirty="0"/>
              <a:t>. Température comprise entre 25 et 30°C.</a:t>
            </a:r>
          </a:p>
          <a:p>
            <a:pPr marL="442913" indent="0"/>
            <a:endParaRPr lang="fr-FR" dirty="0"/>
          </a:p>
        </p:txBody>
      </p:sp>
    </p:spTree>
    <p:extLst>
      <p:ext uri="{BB962C8B-B14F-4D97-AF65-F5344CB8AC3E}">
        <p14:creationId xmlns:p14="http://schemas.microsoft.com/office/powerpoint/2010/main" val="4129364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La fermentation acétique </a:t>
            </a:r>
            <a:endParaRPr lang="fr-FR" dirty="0"/>
          </a:p>
        </p:txBody>
      </p:sp>
      <p:sp>
        <p:nvSpPr>
          <p:cNvPr id="3" name="Espace réservé du contenu 2"/>
          <p:cNvSpPr>
            <a:spLocks noGrp="1"/>
          </p:cNvSpPr>
          <p:nvPr>
            <p:ph sz="quarter" idx="1"/>
          </p:nvPr>
        </p:nvSpPr>
        <p:spPr/>
        <p:txBody>
          <a:bodyPr>
            <a:normAutofit lnSpcReduction="10000"/>
          </a:bodyPr>
          <a:lstStyle/>
          <a:p>
            <a:pPr marL="0" indent="0">
              <a:buNone/>
            </a:pPr>
            <a:r>
              <a:rPr lang="fr-FR" dirty="0"/>
              <a:t>La fermentation acétique est un processus biochimique où l’éthanol est oxydé en acide acétique par le biais de bactéries acétiques dans des conditions stricts d’aérobiose, elle nécessite donc une très forte aération. Les bactéries acétiques n’interviennent que si la teneur en alcool est faible, leur action peut être favorisée par l’intervention de levures qui oxydent l’éthanol et font donc baisser sa concentration . L’acide acétique est un métabolite microbien très répandu. Cependant malgré sa facilité d’obtention par voie microbiologique, les énormes quantités d’acide acétique utilisées par l’industrie sont obtenues par voie chimique.</a:t>
            </a:r>
          </a:p>
        </p:txBody>
      </p:sp>
    </p:spTree>
    <p:extLst>
      <p:ext uri="{BB962C8B-B14F-4D97-AF65-F5344CB8AC3E}">
        <p14:creationId xmlns:p14="http://schemas.microsoft.com/office/powerpoint/2010/main" val="2089535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bactéries acétiques </a:t>
            </a:r>
          </a:p>
        </p:txBody>
      </p:sp>
      <p:sp>
        <p:nvSpPr>
          <p:cNvPr id="3" name="Espace réservé du contenu 2"/>
          <p:cNvSpPr>
            <a:spLocks noGrp="1"/>
          </p:cNvSpPr>
          <p:nvPr>
            <p:ph sz="quarter" idx="1"/>
          </p:nvPr>
        </p:nvSpPr>
        <p:spPr/>
        <p:txBody>
          <a:bodyPr>
            <a:normAutofit/>
          </a:bodyPr>
          <a:lstStyle/>
          <a:p>
            <a:pPr marL="0" indent="0">
              <a:buNone/>
            </a:pPr>
            <a:endParaRPr lang="fr-FR" dirty="0"/>
          </a:p>
          <a:p>
            <a:r>
              <a:rPr lang="fr-FR" dirty="0"/>
              <a:t>Les bactéries acétiques sont de gram négatif. Tous les membres de la famille des </a:t>
            </a:r>
            <a:r>
              <a:rPr lang="fr-FR" i="1" dirty="0" err="1"/>
              <a:t>Acetobacteraceae</a:t>
            </a:r>
            <a:r>
              <a:rPr lang="fr-FR" i="1" dirty="0"/>
              <a:t> </a:t>
            </a:r>
            <a:r>
              <a:rPr lang="fr-FR" dirty="0"/>
              <a:t>sont strictement aérobies et leur métabolisme est strictement respiratoire où l'oxygène est l’accepteur final d’électron. </a:t>
            </a:r>
            <a:r>
              <a:rPr lang="fr-FR" dirty="0">
                <a:solidFill>
                  <a:srgbClr val="FF0000"/>
                </a:solidFill>
              </a:rPr>
              <a:t>Leurs température optimale de croissance se situe aux environs de 30 °C, leurs pH optimum de croissance est entre 5,4 et </a:t>
            </a:r>
            <a:r>
              <a:rPr lang="fr-FR">
                <a:solidFill>
                  <a:srgbClr val="FF0000"/>
                </a:solidFill>
              </a:rPr>
              <a:t>6,3</a:t>
            </a:r>
            <a:r>
              <a:rPr lang="fr-FR"/>
              <a:t> . </a:t>
            </a:r>
            <a:r>
              <a:rPr lang="fr-FR" dirty="0"/>
              <a:t>Un arrêt de l’oxygénation ou l’absence de l’éthanol entraine la mort des cellules.</a:t>
            </a:r>
          </a:p>
        </p:txBody>
      </p:sp>
    </p:spTree>
    <p:extLst>
      <p:ext uri="{BB962C8B-B14F-4D97-AF65-F5344CB8AC3E}">
        <p14:creationId xmlns:p14="http://schemas.microsoft.com/office/powerpoint/2010/main" val="905965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7571184" cy="6141296"/>
          </a:xfrm>
        </p:spPr>
        <p:txBody>
          <a:bodyPr>
            <a:noAutofit/>
          </a:bodyPr>
          <a:lstStyle/>
          <a:p>
            <a:pPr algn="just"/>
            <a:r>
              <a:rPr lang="fr-FR" dirty="0"/>
              <a:t>Au fur et à mesure que la fermentation acétique se poursuit , ces bactéries vont former à la surface du vinaigre, un voile léger qui va s’enfoncer petit à petit  et se transformer en une masse gélatineuse appelée « mère de vinaigre ». Elle n’est qu’un amas de bactéries mortes et de sécrétion cellulosique . C’est en fait une sorte de champignon appelé « </a:t>
            </a:r>
            <a:r>
              <a:rPr lang="fr-FR" dirty="0">
                <a:solidFill>
                  <a:srgbClr val="FF0000"/>
                </a:solidFill>
              </a:rPr>
              <a:t>mycoderme acétique</a:t>
            </a:r>
            <a:r>
              <a:rPr lang="fr-FR" dirty="0"/>
              <a:t> ».</a:t>
            </a:r>
          </a:p>
          <a:p>
            <a:pPr algn="just"/>
            <a:r>
              <a:rPr lang="fr-FR" dirty="0"/>
              <a:t>Dans un vinaigrier il faut éviter le maximum le contact de la mère de vinaigre avec le métal, ce qui entraine la mort de la mère.. Il est souhaitable d’utiliser des </a:t>
            </a:r>
            <a:r>
              <a:rPr lang="fr-FR" dirty="0" err="1"/>
              <a:t>ustensils</a:t>
            </a:r>
            <a:r>
              <a:rPr lang="fr-FR" dirty="0"/>
              <a:t> en bois ou en plastique. Le processus de l’</a:t>
            </a:r>
            <a:r>
              <a:rPr lang="fr-FR" dirty="0" err="1"/>
              <a:t>acétificaton</a:t>
            </a:r>
            <a:r>
              <a:rPr lang="fr-FR" dirty="0"/>
              <a:t> se poursuit jusqu’à l’épuisement du milieu en alcool.</a:t>
            </a:r>
          </a:p>
          <a:p>
            <a:endParaRPr lang="fr-FR" dirty="0"/>
          </a:p>
        </p:txBody>
      </p:sp>
    </p:spTree>
    <p:extLst>
      <p:ext uri="{BB962C8B-B14F-4D97-AF65-F5344CB8AC3E}">
        <p14:creationId xmlns:p14="http://schemas.microsoft.com/office/powerpoint/2010/main" val="26117772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Les procédés d’acétification</a:t>
            </a:r>
            <a:br>
              <a:rPr lang="fr-FR" i="1" dirty="0"/>
            </a:br>
            <a:endParaRPr lang="fr-FR" dirty="0"/>
          </a:p>
        </p:txBody>
      </p:sp>
      <p:sp>
        <p:nvSpPr>
          <p:cNvPr id="3" name="Espace réservé du contenu 2"/>
          <p:cNvSpPr>
            <a:spLocks noGrp="1"/>
          </p:cNvSpPr>
          <p:nvPr>
            <p:ph sz="quarter" idx="1"/>
          </p:nvPr>
        </p:nvSpPr>
        <p:spPr/>
        <p:txBody>
          <a:bodyPr/>
          <a:lstStyle/>
          <a:p>
            <a:r>
              <a:rPr lang="fr-FR" dirty="0"/>
              <a:t>Le premier procédé consistait en la conversion spontanée du vin en vinaigre sous l’action de bactéries se trouvant sur les fruits, dans les récipients ou dans l’air, en laissant le vin en contact avec l’air. Du point de vue technologique, il y a deux processus de fabrication du vinaigre (acétification).</a:t>
            </a:r>
          </a:p>
          <a:p>
            <a:pPr marL="0" indent="0">
              <a:buNone/>
            </a:pPr>
            <a:endParaRPr lang="fr-FR" dirty="0"/>
          </a:p>
        </p:txBody>
      </p:sp>
    </p:spTree>
    <p:extLst>
      <p:ext uri="{BB962C8B-B14F-4D97-AF65-F5344CB8AC3E}">
        <p14:creationId xmlns:p14="http://schemas.microsoft.com/office/powerpoint/2010/main" val="1815314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r>
              <a:rPr lang="fr-FR" b="1" dirty="0"/>
              <a:t>Les processus traditionnels « lents »</a:t>
            </a:r>
          </a:p>
          <a:p>
            <a:pPr marL="0" indent="0">
              <a:buNone/>
            </a:pPr>
            <a:r>
              <a:rPr lang="fr-FR" dirty="0"/>
              <a:t>C’est une méthode statique, où les bactéries acétiques sont placées dans l’interface liquide-air alors se trouvant en contact direct avec l’oxygène de l’air, on distingue :</a:t>
            </a:r>
          </a:p>
          <a:p>
            <a:r>
              <a:rPr lang="fr-FR" b="1" i="1" dirty="0"/>
              <a:t>a) Le procédé « d’Orléans »  </a:t>
            </a:r>
            <a:r>
              <a:rPr lang="fr-FR" dirty="0"/>
              <a:t>: le vin est oxydé dans des tonneaux exposés à l’air. Il se forme un voile de bactéries acétiques. Le soutirage du vinaigre et l’addition de vin se font par le fond du récipient. Toutefois, cette méthode présente l’inconvénient de ne pouvoir produire que des petites quantités. Mais, un vinaigre d’excellente qualité </a:t>
            </a:r>
          </a:p>
        </p:txBody>
      </p:sp>
    </p:spTree>
    <p:extLst>
      <p:ext uri="{BB962C8B-B14F-4D97-AF65-F5344CB8AC3E}">
        <p14:creationId xmlns:p14="http://schemas.microsoft.com/office/powerpoint/2010/main" val="5350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b="1" i="1" dirty="0"/>
              <a:t>Le procédé dit rapide </a:t>
            </a:r>
          </a:p>
          <a:p>
            <a:r>
              <a:rPr lang="fr-FR" dirty="0"/>
              <a:t> le vin ruisselle dans des colonnes contenant des coupeaux de chêne ou de hêtre sur lesquelles se développent les bactéries acétiques, trouvant ainsi des conditions satisfaisantes pour oxyder l’éthanol. Le liquide en cours d’acétification est recyclé jusqu’à l’épuisement de l’éthanol. ce procédé à été amélioré en pratiquant une aération forcée et un contrôle de la température</a:t>
            </a:r>
          </a:p>
        </p:txBody>
      </p:sp>
    </p:spTree>
    <p:extLst>
      <p:ext uri="{BB962C8B-B14F-4D97-AF65-F5344CB8AC3E}">
        <p14:creationId xmlns:p14="http://schemas.microsoft.com/office/powerpoint/2010/main" val="2086208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r>
              <a:rPr lang="fr-FR" b="1" dirty="0"/>
              <a:t>Les processus modernes « rapides »</a:t>
            </a:r>
          </a:p>
          <a:p>
            <a:r>
              <a:rPr lang="fr-FR" b="1" i="1" dirty="0"/>
              <a:t>a - La culture immergée </a:t>
            </a:r>
            <a:r>
              <a:rPr lang="fr-FR" b="1" dirty="0"/>
              <a:t>(submergée)</a:t>
            </a:r>
            <a:r>
              <a:rPr lang="fr-FR" b="1" i="1" dirty="0"/>
              <a:t>, </a:t>
            </a:r>
            <a:r>
              <a:rPr lang="fr-FR" dirty="0"/>
              <a:t>ce procédé s’effectue dans des fermenteurs muni d’un système d’aération forcé (</a:t>
            </a:r>
            <a:r>
              <a:rPr lang="fr-FR" dirty="0" err="1"/>
              <a:t>Acétator</a:t>
            </a:r>
            <a:r>
              <a:rPr lang="fr-FR" dirty="0"/>
              <a:t>, </a:t>
            </a:r>
            <a:r>
              <a:rPr lang="fr-FR" dirty="0" err="1"/>
              <a:t>Cavitator</a:t>
            </a:r>
            <a:r>
              <a:rPr lang="fr-FR" dirty="0"/>
              <a:t>, fermenteur de colonne...) Cette méthode est introduite au début du 20ème siècle. Aujourd’hui, elle est employée pour la production de la majorité des vinaigres commerciaux, destinés à tous types de consommation.</a:t>
            </a:r>
          </a:p>
          <a:p>
            <a:r>
              <a:rPr lang="fr-FR" dirty="0"/>
              <a:t>Les expériences ont montré que la fermentation acétique est réalisable avec une bonne performance </a:t>
            </a:r>
            <a:r>
              <a:rPr lang="fr-FR" dirty="0">
                <a:solidFill>
                  <a:srgbClr val="FF0000"/>
                </a:solidFill>
              </a:rPr>
              <a:t>en milieu liquide bien aéré</a:t>
            </a:r>
            <a:r>
              <a:rPr lang="fr-FR" dirty="0"/>
              <a:t>, soit une production spécifique d’acide de 21 g par gramme de bactéries et par heure à 30 °C. Cependant, les arrêts</a:t>
            </a:r>
          </a:p>
        </p:txBody>
      </p:sp>
    </p:spTree>
    <p:extLst>
      <p:ext uri="{BB962C8B-B14F-4D97-AF65-F5344CB8AC3E}">
        <p14:creationId xmlns:p14="http://schemas.microsoft.com/office/powerpoint/2010/main" val="3818033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a:bodyPr>
          <a:lstStyle/>
          <a:p>
            <a:r>
              <a:rPr lang="fr-FR" dirty="0"/>
              <a:t>d’oxygénation entrainent inexorablement la destruction des cellules bactériennes qui est d’autant plus importante pour des fortes concentrations en éthanol et en acide. Aussi, un arrêt irréversible du processus d’acétification lorsque les bactéries se trouvent momentanément sans éthanol, ce qui rend indispensable d’avoir </a:t>
            </a:r>
            <a:r>
              <a:rPr lang="fr-FR" dirty="0">
                <a:solidFill>
                  <a:srgbClr val="FF0000"/>
                </a:solidFill>
              </a:rPr>
              <a:t>un système de mesure du taux d’alcool </a:t>
            </a:r>
            <a:r>
              <a:rPr lang="fr-FR" dirty="0"/>
              <a:t>(généralement un ébulliomètre) pour rajouter du substrat au moment opportun. De même, il faut éviter tout choc thermique ou osmotique au cours des cycles successifs d’où la nécessité d’avoir un système d’agitation rigoureux .</a:t>
            </a:r>
          </a:p>
        </p:txBody>
      </p:sp>
    </p:spTree>
    <p:extLst>
      <p:ext uri="{BB962C8B-B14F-4D97-AF65-F5344CB8AC3E}">
        <p14:creationId xmlns:p14="http://schemas.microsoft.com/office/powerpoint/2010/main" val="3252117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7467600" cy="936104"/>
          </a:xfrm>
        </p:spPr>
        <p:txBody>
          <a:bodyPr/>
          <a:lstStyle/>
          <a:p>
            <a:r>
              <a:rPr lang="fr-FR" dirty="0">
                <a:solidFill>
                  <a:schemeClr val="accent2">
                    <a:lumMod val="50000"/>
                  </a:schemeClr>
                </a:solidFill>
              </a:rPr>
              <a:t>Composition du vinaigre</a:t>
            </a:r>
          </a:p>
        </p:txBody>
      </p:sp>
      <p:sp>
        <p:nvSpPr>
          <p:cNvPr id="3" name="Espace réservé du contenu 2"/>
          <p:cNvSpPr>
            <a:spLocks noGrp="1"/>
          </p:cNvSpPr>
          <p:nvPr>
            <p:ph sz="quarter" idx="1"/>
          </p:nvPr>
        </p:nvSpPr>
        <p:spPr>
          <a:xfrm>
            <a:off x="457200" y="1124744"/>
            <a:ext cx="7467600" cy="5349208"/>
          </a:xfrm>
        </p:spPr>
        <p:txBody>
          <a:bodyPr>
            <a:normAutofit fontScale="92500"/>
          </a:bodyPr>
          <a:lstStyle/>
          <a:p>
            <a:pPr marL="0" indent="0">
              <a:buNone/>
            </a:pPr>
            <a:r>
              <a:rPr lang="fr-FR" dirty="0"/>
              <a:t>Le principal constituant du vinaigre est l’acide acétique Les composés secondaires, tel que l’acide tartrique, l’acide succinique et les matières azotées, proviennent de la matière première utilisée, des nutriments ajoutés au milieu réactionnel et de l’eau de dilution.</a:t>
            </a:r>
          </a:p>
          <a:p>
            <a:pPr marL="0" indent="0">
              <a:buNone/>
            </a:pPr>
            <a:r>
              <a:rPr lang="fr-FR" dirty="0"/>
              <a:t>Par contre, d’autres composés se forment au cours de la fermentation acétique tel que l’acétate d’éthylène qui contribue à la flaveur du vin.</a:t>
            </a:r>
          </a:p>
          <a:p>
            <a:pPr marL="0" indent="0">
              <a:buNone/>
            </a:pPr>
            <a:r>
              <a:rPr lang="fr-FR" dirty="0"/>
              <a:t>Le vinaigre est constitué de plusieurs autres composés tel que:</a:t>
            </a:r>
          </a:p>
          <a:p>
            <a:pPr>
              <a:buFont typeface="Wingdings" pitchFamily="2" charset="2"/>
              <a:buChar char="Ø"/>
            </a:pPr>
            <a:r>
              <a:rPr lang="fr-FR" dirty="0"/>
              <a:t> Alcool résiduel 0.5%</a:t>
            </a:r>
          </a:p>
          <a:p>
            <a:pPr>
              <a:buFont typeface="Wingdings" pitchFamily="2" charset="2"/>
              <a:buChar char="Ø"/>
            </a:pPr>
            <a:r>
              <a:rPr lang="fr-FR" dirty="0"/>
              <a:t>Acétate d’éthyle</a:t>
            </a:r>
          </a:p>
          <a:p>
            <a:pPr>
              <a:buFont typeface="Wingdings" pitchFamily="2" charset="2"/>
              <a:buChar char="Ø"/>
            </a:pPr>
            <a:r>
              <a:rPr lang="fr-FR" dirty="0"/>
              <a:t>Composés volatils</a:t>
            </a:r>
          </a:p>
          <a:p>
            <a:pPr>
              <a:buFont typeface="Wingdings" pitchFamily="2" charset="2"/>
              <a:buChar char="Ø"/>
            </a:pPr>
            <a:r>
              <a:rPr lang="fr-FR" dirty="0"/>
              <a:t>Butylène, glycol, acétone</a:t>
            </a:r>
          </a:p>
        </p:txBody>
      </p:sp>
    </p:spTree>
    <p:extLst>
      <p:ext uri="{BB962C8B-B14F-4D97-AF65-F5344CB8AC3E}">
        <p14:creationId xmlns:p14="http://schemas.microsoft.com/office/powerpoint/2010/main" val="36177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Figuier de Barbarie</a:t>
            </a:r>
            <a:br>
              <a:rPr lang="fr-FR" b="1" dirty="0"/>
            </a:br>
            <a:endParaRPr lang="fr-FR" dirty="0"/>
          </a:p>
        </p:txBody>
      </p:sp>
      <p:sp>
        <p:nvSpPr>
          <p:cNvPr id="3" name="Espace réservé du contenu 2"/>
          <p:cNvSpPr>
            <a:spLocks noGrp="1"/>
          </p:cNvSpPr>
          <p:nvPr>
            <p:ph sz="quarter" idx="1"/>
          </p:nvPr>
        </p:nvSpPr>
        <p:spPr>
          <a:xfrm>
            <a:off x="457200" y="1268760"/>
            <a:ext cx="7467600" cy="5205192"/>
          </a:xfrm>
        </p:spPr>
        <p:txBody>
          <a:bodyPr>
            <a:normAutofit/>
          </a:bodyPr>
          <a:lstStyle/>
          <a:p>
            <a:r>
              <a:rPr lang="fr-FR" b="1" dirty="0"/>
              <a:t>Localisation géographique</a:t>
            </a:r>
          </a:p>
          <a:p>
            <a:pPr marL="0" indent="0" algn="just">
              <a:buNone/>
            </a:pPr>
            <a:r>
              <a:rPr lang="fr-FR" dirty="0"/>
              <a:t>Le figuier de Barbarie est originaire du Mexique. Il occupe une partie importante dans l’alimentation</a:t>
            </a:r>
          </a:p>
          <a:p>
            <a:pPr marL="0" indent="0" algn="just">
              <a:buNone/>
            </a:pPr>
            <a:r>
              <a:rPr lang="fr-FR" dirty="0"/>
              <a:t>humaine et il est également utilisé comme fourrage pour le bétail. C'est une plante</a:t>
            </a:r>
          </a:p>
          <a:p>
            <a:pPr marL="0" indent="0" algn="just">
              <a:buNone/>
            </a:pPr>
            <a:r>
              <a:rPr lang="fr-FR" dirty="0"/>
              <a:t>intéressante en raison des conditions environnementales dans lesquelles elle se</a:t>
            </a:r>
          </a:p>
          <a:p>
            <a:pPr marL="0" indent="0" algn="just">
              <a:buNone/>
            </a:pPr>
            <a:r>
              <a:rPr lang="fr-FR" dirty="0"/>
              <a:t>développe et sa résistance aux conditions climatiques</a:t>
            </a:r>
          </a:p>
          <a:p>
            <a:pPr marL="0" indent="0" algn="just">
              <a:buNone/>
            </a:pPr>
            <a:r>
              <a:rPr lang="fr-FR" dirty="0"/>
              <a:t>Le figuier de Barbarie fut introduit en Afrique du Nord (Algérie, Tunisie, Maroc) vers le16ème siècle </a:t>
            </a:r>
          </a:p>
          <a:p>
            <a:pPr marL="0" indent="0" algn="just">
              <a:buNone/>
            </a:pPr>
            <a:endParaRPr lang="fr-FR" b="1" dirty="0"/>
          </a:p>
        </p:txBody>
      </p:sp>
    </p:spTree>
    <p:extLst>
      <p:ext uri="{BB962C8B-B14F-4D97-AF65-F5344CB8AC3E}">
        <p14:creationId xmlns:p14="http://schemas.microsoft.com/office/powerpoint/2010/main" val="1302810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764704"/>
            <a:ext cx="7467600" cy="5709248"/>
          </a:xfrm>
        </p:spPr>
        <p:txBody>
          <a:bodyPr/>
          <a:lstStyle/>
          <a:p>
            <a:pPr marL="0" indent="0">
              <a:buNone/>
            </a:pPr>
            <a:endParaRPr lang="fr-FR" dirty="0"/>
          </a:p>
          <a:p>
            <a:pPr algn="just"/>
            <a:r>
              <a:rPr lang="fr-FR" dirty="0"/>
              <a:t>Ce liquide élaboré est laissé au repos dans un récipient opaque en présence d’oxygène et de micro-organismes à une température ambiance plusieurs semaines.</a:t>
            </a:r>
          </a:p>
          <a:p>
            <a:pPr algn="just"/>
            <a:r>
              <a:rPr lang="fr-FR" dirty="0"/>
              <a:t>On peut protéger le vinaigre au moyen de bouchon de liège ou d’un linge propre.</a:t>
            </a:r>
          </a:p>
          <a:p>
            <a:pPr algn="just"/>
            <a:r>
              <a:rPr lang="fr-FR" dirty="0"/>
              <a:t>L’air et la chaleur favorisent la production du vinaigre. Il est recueilli et mis en bouteilles après avoir été filtré.</a:t>
            </a:r>
          </a:p>
        </p:txBody>
      </p:sp>
    </p:spTree>
    <p:extLst>
      <p:ext uri="{BB962C8B-B14F-4D97-AF65-F5344CB8AC3E}">
        <p14:creationId xmlns:p14="http://schemas.microsoft.com/office/powerpoint/2010/main" val="2615196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620688"/>
            <a:ext cx="7467600" cy="5853264"/>
          </a:xfrm>
        </p:spPr>
        <p:txBody>
          <a:bodyPr/>
          <a:lstStyle/>
          <a:p>
            <a:pPr algn="just"/>
            <a:r>
              <a:rPr lang="fr-FR" dirty="0"/>
              <a:t>L’opération pour une nouvelle production est recommencée en laissant toujours au fond du récipient  l’ancien vinaigre pour amorcer le processus.</a:t>
            </a:r>
          </a:p>
          <a:p>
            <a:pPr marL="0" indent="0">
              <a:buNone/>
            </a:pPr>
            <a:endParaRPr lang="fr-FR" dirty="0"/>
          </a:p>
          <a:p>
            <a:pPr marL="0" indent="0" algn="just">
              <a:buNone/>
            </a:pPr>
            <a:r>
              <a:rPr lang="fr-FR" dirty="0"/>
              <a:t>Les précautions à prendre:</a:t>
            </a:r>
          </a:p>
          <a:p>
            <a:pPr algn="just">
              <a:buFont typeface="Wingdings" pitchFamily="2" charset="2"/>
              <a:buChar char="Ø"/>
            </a:pPr>
            <a:r>
              <a:rPr lang="fr-FR" dirty="0"/>
              <a:t>Il faudra que le récipient ait une ouverture importante pour permettre une bonne aération, car la fermentation à besoin d’oxygène</a:t>
            </a:r>
          </a:p>
          <a:p>
            <a:pPr algn="just">
              <a:buFont typeface="Wingdings" pitchFamily="2" charset="2"/>
              <a:buChar char="Ø"/>
            </a:pPr>
            <a:r>
              <a:rPr lang="fr-FR" dirty="0"/>
              <a:t>Eviter les endroits sales.</a:t>
            </a:r>
          </a:p>
        </p:txBody>
      </p:sp>
    </p:spTree>
    <p:extLst>
      <p:ext uri="{BB962C8B-B14F-4D97-AF65-F5344CB8AC3E}">
        <p14:creationId xmlns:p14="http://schemas.microsoft.com/office/powerpoint/2010/main" val="3719196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2">
                    <a:lumMod val="50000"/>
                  </a:schemeClr>
                </a:solidFill>
              </a:rPr>
              <a:t>En conclusion</a:t>
            </a:r>
          </a:p>
        </p:txBody>
      </p:sp>
      <p:sp>
        <p:nvSpPr>
          <p:cNvPr id="3" name="Espace réservé du contenu 2"/>
          <p:cNvSpPr>
            <a:spLocks noGrp="1"/>
          </p:cNvSpPr>
          <p:nvPr>
            <p:ph sz="quarter" idx="1"/>
          </p:nvPr>
        </p:nvSpPr>
        <p:spPr/>
        <p:txBody>
          <a:bodyPr/>
          <a:lstStyle/>
          <a:p>
            <a:r>
              <a:rPr lang="fr-FR" dirty="0"/>
              <a:t>Oxygène: plusieurs auteurs ont montré que la fermentation acétique était réalisable avec une bonne performance en milieu liquide bien aéré : une remarquable production spécifique d’acide de la population bactérienne utilisée qui est égale à 21g d’acide produit par gramme de bactéries et par heure à 30°C.</a:t>
            </a:r>
          </a:p>
          <a:p>
            <a:r>
              <a:rPr lang="fr-FR" dirty="0"/>
              <a:t>La formation d’1g d’acide acétique nécessite tout l’oxygène contenu dans 2 </a:t>
            </a:r>
            <a:r>
              <a:rPr lang="fr-FR"/>
              <a:t>litres d’air. </a:t>
            </a:r>
            <a:endParaRPr lang="fr-FR" dirty="0"/>
          </a:p>
        </p:txBody>
      </p:sp>
    </p:spTree>
    <p:extLst>
      <p:ext uri="{BB962C8B-B14F-4D97-AF65-F5344CB8AC3E}">
        <p14:creationId xmlns:p14="http://schemas.microsoft.com/office/powerpoint/2010/main" val="4279935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1206" y="2551837"/>
            <a:ext cx="5801588" cy="1754326"/>
          </a:xfrm>
          <a:prstGeom prst="rect">
            <a:avLst/>
          </a:prstGeom>
          <a:noFill/>
        </p:spPr>
        <p:txBody>
          <a:bodyPr wrap="none" lIns="91440" tIns="45720" rIns="91440" bIns="45720">
            <a:spAutoFit/>
          </a:bodyPr>
          <a:lstStyle/>
          <a:p>
            <a:pPr algn="ctr">
              <a:buNone/>
            </a:pPr>
            <a:r>
              <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50000"/>
                  </a:schemeClr>
                </a:solidFill>
                <a:effectLst>
                  <a:outerShdw blurRad="41275" dist="12700" dir="12000000" algn="tl" rotWithShape="0">
                    <a:srgbClr val="000000">
                      <a:alpha val="40000"/>
                    </a:srgbClr>
                  </a:outerShdw>
                </a:effectLst>
              </a:rPr>
              <a:t>Merci pour votre </a:t>
            </a:r>
          </a:p>
          <a:p>
            <a:pPr algn="ctr">
              <a:buNone/>
            </a:pPr>
            <a:r>
              <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50000"/>
                  </a:schemeClr>
                </a:solidFill>
                <a:effectLst>
                  <a:outerShdw blurRad="41275" dist="12700" dir="12000000" algn="tl" rotWithShape="0">
                    <a:srgbClr val="000000">
                      <a:alpha val="40000"/>
                    </a:srgbClr>
                  </a:outerShdw>
                </a:effectLst>
              </a:rPr>
              <a:t>participation</a:t>
            </a:r>
          </a:p>
        </p:txBody>
      </p:sp>
      <p:pic>
        <p:nvPicPr>
          <p:cNvPr id="7" name="Picture 2" descr="C:\Users\hela_r\Desktop\vinaigre.jpg"/>
          <p:cNvPicPr>
            <a:picLocks noChangeAspect="1" noChangeArrowheads="1"/>
          </p:cNvPicPr>
          <p:nvPr/>
        </p:nvPicPr>
        <p:blipFill>
          <a:blip r:embed="rId2" cstate="print"/>
          <a:srcRect/>
          <a:stretch>
            <a:fillRect/>
          </a:stretch>
        </p:blipFill>
        <p:spPr bwMode="auto">
          <a:xfrm>
            <a:off x="6572265" y="260648"/>
            <a:ext cx="1744152" cy="21777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859216" cy="778098"/>
          </a:xfrm>
        </p:spPr>
        <p:txBody>
          <a:bodyPr>
            <a:normAutofit/>
          </a:bodyPr>
          <a:lstStyle/>
          <a:p>
            <a:r>
              <a:rPr lang="fr-FR" b="1" dirty="0"/>
              <a:t>Localisation géographique</a:t>
            </a:r>
          </a:p>
        </p:txBody>
      </p:sp>
      <p:sp>
        <p:nvSpPr>
          <p:cNvPr id="3" name="Espace réservé du contenu 2"/>
          <p:cNvSpPr>
            <a:spLocks noGrp="1"/>
          </p:cNvSpPr>
          <p:nvPr>
            <p:ph sz="quarter" idx="1"/>
          </p:nvPr>
        </p:nvSpPr>
        <p:spPr>
          <a:xfrm>
            <a:off x="457200" y="1268760"/>
            <a:ext cx="7571184" cy="5205192"/>
          </a:xfrm>
        </p:spPr>
        <p:txBody>
          <a:bodyPr>
            <a:normAutofit/>
          </a:bodyPr>
          <a:lstStyle/>
          <a:p>
            <a:endParaRPr lang="fr-FR" b="1" dirty="0"/>
          </a:p>
          <a:p>
            <a:pPr marL="0" indent="0" algn="just">
              <a:buNone/>
            </a:pPr>
            <a:r>
              <a:rPr lang="fr-FR" dirty="0"/>
              <a:t> Sa culture s’est diffusée rapidement dans le bassin de la Méditerranée. Elle s’est également répandue dans l’hémisphère sud, notamment en Afrique du Sud, à</a:t>
            </a:r>
          </a:p>
          <a:p>
            <a:pPr marL="0" indent="0" algn="just">
              <a:buNone/>
            </a:pPr>
            <a:r>
              <a:rPr lang="fr-FR" dirty="0"/>
              <a:t>Madagascar, à l’ile Maurice, en Inde, à Ceylan et en Australie. On peut également la trouver au Canada, en Argentine et au Pérou à une altitude pouvant atteindre 5000 m. Il est actuellement introduit dans plus de 30 pays</a:t>
            </a:r>
          </a:p>
        </p:txBody>
      </p:sp>
    </p:spTree>
    <p:extLst>
      <p:ext uri="{BB962C8B-B14F-4D97-AF65-F5344CB8AC3E}">
        <p14:creationId xmlns:p14="http://schemas.microsoft.com/office/powerpoint/2010/main" val="416472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7467600" cy="868958"/>
          </a:xfrm>
        </p:spPr>
        <p:txBody>
          <a:bodyPr>
            <a:normAutofit fontScale="90000"/>
          </a:bodyPr>
          <a:lstStyle/>
          <a:p>
            <a:r>
              <a:rPr lang="fr-FR" b="1" dirty="0"/>
              <a:t>Description morphologique</a:t>
            </a:r>
            <a:br>
              <a:rPr lang="fr-FR" b="1" dirty="0"/>
            </a:br>
            <a:endParaRPr lang="fr-FR" dirty="0"/>
          </a:p>
        </p:txBody>
      </p:sp>
      <p:sp>
        <p:nvSpPr>
          <p:cNvPr id="3" name="Espace réservé du contenu 2"/>
          <p:cNvSpPr>
            <a:spLocks noGrp="1"/>
          </p:cNvSpPr>
          <p:nvPr>
            <p:ph sz="quarter" idx="1"/>
          </p:nvPr>
        </p:nvSpPr>
        <p:spPr>
          <a:xfrm>
            <a:off x="457200" y="1340768"/>
            <a:ext cx="7859216" cy="5133184"/>
          </a:xfrm>
        </p:spPr>
        <p:txBody>
          <a:bodyPr>
            <a:normAutofit/>
          </a:bodyPr>
          <a:lstStyle/>
          <a:p>
            <a:pPr marL="0" indent="0" algn="just">
              <a:buNone/>
            </a:pPr>
            <a:r>
              <a:rPr lang="fr-FR" dirty="0"/>
              <a:t>Le figuier de Barbarie est une plante arborescente, caractérisée par des tiges en forme de raquettes plates charnues et ovales.</a:t>
            </a:r>
          </a:p>
          <a:p>
            <a:pPr marL="0" indent="0" algn="just">
              <a:buNone/>
            </a:pPr>
            <a:r>
              <a:rPr lang="fr-FR" dirty="0"/>
              <a:t>Les raquettes, appelées </a:t>
            </a:r>
            <a:r>
              <a:rPr lang="fr-FR" dirty="0">
                <a:solidFill>
                  <a:srgbClr val="FF0000"/>
                </a:solidFill>
              </a:rPr>
              <a:t>cladodes</a:t>
            </a:r>
            <a:r>
              <a:rPr lang="fr-FR" dirty="0"/>
              <a:t>, de couleur verte, elles s'unissent les unes aux autres, en formant de sortes de branches. </a:t>
            </a:r>
          </a:p>
          <a:p>
            <a:pPr marL="0" indent="0" algn="just">
              <a:buNone/>
            </a:pPr>
            <a:r>
              <a:rPr lang="fr-FR" dirty="0"/>
              <a:t>Elles sont recouvertes d'une cuticule cireuse </a:t>
            </a:r>
            <a:r>
              <a:rPr lang="fr-FR" dirty="0">
                <a:solidFill>
                  <a:srgbClr val="FF0000"/>
                </a:solidFill>
              </a:rPr>
              <a:t>(la cutine)</a:t>
            </a:r>
            <a:r>
              <a:rPr lang="fr-FR" dirty="0"/>
              <a:t> qui limite la transpiration de la plante et la protège tout en assurant la fonction chlorophyllienne à la place des feuilles.</a:t>
            </a:r>
          </a:p>
        </p:txBody>
      </p:sp>
    </p:spTree>
    <p:extLst>
      <p:ext uri="{BB962C8B-B14F-4D97-AF65-F5344CB8AC3E}">
        <p14:creationId xmlns:p14="http://schemas.microsoft.com/office/powerpoint/2010/main" val="1648705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4563</TotalTime>
  <Words>5720</Words>
  <Application>Microsoft Office PowerPoint</Application>
  <PresentationFormat>Affichage à l'écran (4:3)</PresentationFormat>
  <Paragraphs>364</Paragraphs>
  <Slides>73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73</vt:i4>
      </vt:variant>
    </vt:vector>
  </HeadingPairs>
  <TitlesOfParts>
    <vt:vector size="78" baseType="lpstr">
      <vt:lpstr>Century Schoolbook</vt:lpstr>
      <vt:lpstr>Times New Roman</vt:lpstr>
      <vt:lpstr>Wingdings</vt:lpstr>
      <vt:lpstr>Wingdings 2</vt:lpstr>
      <vt:lpstr>Oriel</vt:lpstr>
      <vt:lpstr>Fabrication du vinaigre de figues de barbarie</vt:lpstr>
      <vt:lpstr>Présentations mutuelles </vt:lpstr>
      <vt:lpstr>Plan </vt:lpstr>
      <vt:lpstr>Suite du plan </vt:lpstr>
      <vt:lpstr> 1. Généralités sur le figuier de barbarie </vt:lpstr>
      <vt:lpstr>Figure 1 : Deux espèces du figuier de Barbarie appartenant au genre Opunita, (a) : Opuntia ficus indica (inerme), Opuntia megacantha (épineuse)</vt:lpstr>
      <vt:lpstr>Figuier de Barbarie </vt:lpstr>
      <vt:lpstr>Localisation géographique</vt:lpstr>
      <vt:lpstr>Description morphologique </vt:lpstr>
      <vt:lpstr>Présentation PowerPoint</vt:lpstr>
      <vt:lpstr>Schéma illustrant les différentes parties du figuier de Barbarie</vt:lpstr>
      <vt:lpstr> Utilisations: Alimentation humaine </vt:lpstr>
      <vt:lpstr>Cladode</vt:lpstr>
      <vt:lpstr>Cladode (suite)</vt:lpstr>
      <vt:lpstr>Production de fourrage pour le bétail </vt:lpstr>
      <vt:lpstr> Apiculture</vt:lpstr>
      <vt:lpstr>Les sous produits du figuier de barbarie</vt:lpstr>
      <vt:lpstr>Production des huiles</vt:lpstr>
      <vt:lpstr>Production de colorants </vt:lpstr>
      <vt:lpstr>Production de colorants </vt:lpstr>
      <vt:lpstr>Production du vinaigre</vt:lpstr>
      <vt:lpstr>Autres utilisations </vt:lpstr>
      <vt:lpstr>2. Figue de barbarie </vt:lpstr>
      <vt:lpstr>Composition biochimique de la figue de barbarie </vt:lpstr>
      <vt:lpstr>Teneur en eau </vt:lpstr>
      <vt:lpstr>Teneurs en sucres </vt:lpstr>
      <vt:lpstr>Composition de la figue de barbarie en glucides</vt:lpstr>
      <vt:lpstr>Teneurs en protéines </vt:lpstr>
      <vt:lpstr>Teneur en lipides </vt:lpstr>
      <vt:lpstr>Présentation PowerPoint</vt:lpstr>
      <vt:lpstr>Présentation PowerPoint</vt:lpstr>
      <vt:lpstr>Diagramme de fabrication de jus de figue de barbarie</vt:lpstr>
      <vt:lpstr>3. Les différentes sortes de jus</vt:lpstr>
      <vt:lpstr>Jus de fruits</vt:lpstr>
      <vt:lpstr>Jus de fruits (suite)</vt:lpstr>
      <vt:lpstr>Présentation PowerPoint</vt:lpstr>
      <vt:lpstr>Présentation PowerPoint</vt:lpstr>
      <vt:lpstr> 4. Extraction du jus de figue de barbarie </vt:lpstr>
      <vt:lpstr>Présentation PowerPoint</vt:lpstr>
      <vt:lpstr>Présentation PowerPoint</vt:lpstr>
      <vt:lpstr> 5.Traitement thermique </vt:lpstr>
      <vt:lpstr>Traitement thermique (suite)</vt:lpstr>
      <vt:lpstr>Classement des produits alimentaires selon le PH</vt:lpstr>
      <vt:lpstr>6. Le vinaigre</vt:lpstr>
      <vt:lpstr>Historique du vinaigre</vt:lpstr>
      <vt:lpstr>Historique (suite)</vt:lpstr>
      <vt:lpstr>Réglementation</vt:lpstr>
      <vt:lpstr>7. Procédé de fabrication de vinaigre</vt:lpstr>
      <vt:lpstr>   8. Fabrication de vinaigre </vt:lpstr>
      <vt:lpstr>La fermentation alcoolique </vt:lpstr>
      <vt:lpstr>Présentation PowerPoint</vt:lpstr>
      <vt:lpstr>La levure Saccharomyces cerevisiae </vt:lpstr>
      <vt:lpstr>Présentation PowerPoint</vt:lpstr>
      <vt:lpstr>Présentation PowerPoint</vt:lpstr>
      <vt:lpstr>Présentation PowerPoint</vt:lpstr>
      <vt:lpstr>Présentation PowerPoint</vt:lpstr>
      <vt:lpstr>Les technologies de fermentation alcoolique </vt:lpstr>
      <vt:lpstr>Fermentation acétique</vt:lpstr>
      <vt:lpstr>Présentation PowerPoint</vt:lpstr>
      <vt:lpstr>Présentation PowerPoint</vt:lpstr>
      <vt:lpstr>La fermentation acétique </vt:lpstr>
      <vt:lpstr>Les bactéries acétiques </vt:lpstr>
      <vt:lpstr>Présentation PowerPoint</vt:lpstr>
      <vt:lpstr>Les procédés d’acétification </vt:lpstr>
      <vt:lpstr>Présentation PowerPoint</vt:lpstr>
      <vt:lpstr>Présentation PowerPoint</vt:lpstr>
      <vt:lpstr>Présentation PowerPoint</vt:lpstr>
      <vt:lpstr>Présentation PowerPoint</vt:lpstr>
      <vt:lpstr>Composition du vinaigre</vt:lpstr>
      <vt:lpstr>Présentation PowerPoint</vt:lpstr>
      <vt:lpstr>Présentation PowerPoint</vt:lpstr>
      <vt:lpstr>En 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 de vinaigre de figues de barbarie</dc:title>
  <dc:creator>User</dc:creator>
  <cp:lastModifiedBy>user</cp:lastModifiedBy>
  <cp:revision>217</cp:revision>
  <dcterms:created xsi:type="dcterms:W3CDTF">2019-12-07T07:46:26Z</dcterms:created>
  <dcterms:modified xsi:type="dcterms:W3CDTF">2019-12-18T14:38:11Z</dcterms:modified>
</cp:coreProperties>
</file>